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6"/>
  </p:notesMasterIdLst>
  <p:handoutMasterIdLst>
    <p:handoutMasterId r:id="rId5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9" r:id="rId47"/>
    <p:sldId id="301" r:id="rId48"/>
    <p:sldId id="302" r:id="rId49"/>
    <p:sldId id="303" r:id="rId50"/>
    <p:sldId id="304" r:id="rId51"/>
    <p:sldId id="305" r:id="rId52"/>
    <p:sldId id="306" r:id="rId53"/>
    <p:sldId id="307" r:id="rId54"/>
    <p:sldId id="308" r:id="rId55"/>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06"/>
    <p:restoredTop sz="66463"/>
  </p:normalViewPr>
  <p:slideViewPr>
    <p:cSldViewPr snapToGrid="0" snapToObjects="1">
      <p:cViewPr varScale="1">
        <p:scale>
          <a:sx n="73" d="100"/>
          <a:sy n="73" d="100"/>
        </p:scale>
        <p:origin x="1296"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4" d="100"/>
          <a:sy n="84" d="100"/>
        </p:scale>
        <p:origin x="195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60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1654" y="1"/>
            <a:ext cx="3037146" cy="466088"/>
          </a:xfrm>
          <a:prstGeom prst="rect">
            <a:avLst/>
          </a:prstGeom>
        </p:spPr>
        <p:txBody>
          <a:bodyPr vert="horz" lIns="91440" tIns="45720" rIns="91440" bIns="45720" rtlCol="0"/>
          <a:lstStyle>
            <a:lvl1pPr algn="r">
              <a:defRPr sz="1200"/>
            </a:lvl1pPr>
          </a:lstStyle>
          <a:p>
            <a:fld id="{BC4734AC-6AD7-4856-A178-BBDD23650A6E}" type="datetimeFigureOut">
              <a:rPr lang="en-US" smtClean="0"/>
              <a:t>6/5/18</a:t>
            </a:fld>
            <a:endParaRPr lang="en-US"/>
          </a:p>
        </p:txBody>
      </p:sp>
      <p:sp>
        <p:nvSpPr>
          <p:cNvPr id="4" name="Footer Placeholder 3"/>
          <p:cNvSpPr>
            <a:spLocks noGrp="1"/>
          </p:cNvSpPr>
          <p:nvPr>
            <p:ph type="ftr" sz="quarter" idx="2"/>
          </p:nvPr>
        </p:nvSpPr>
        <p:spPr>
          <a:xfrm>
            <a:off x="1" y="8830312"/>
            <a:ext cx="3037146" cy="4660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1654" y="8830312"/>
            <a:ext cx="3037146" cy="466088"/>
          </a:xfrm>
          <a:prstGeom prst="rect">
            <a:avLst/>
          </a:prstGeom>
        </p:spPr>
        <p:txBody>
          <a:bodyPr vert="horz" lIns="91440" tIns="45720" rIns="91440" bIns="45720" rtlCol="0" anchor="b"/>
          <a:lstStyle>
            <a:lvl1pPr algn="r">
              <a:defRPr sz="1200"/>
            </a:lvl1pPr>
          </a:lstStyle>
          <a:p>
            <a:fld id="{BD4D1838-50CA-45FB-8120-F013A080236F}" type="slidenum">
              <a:rPr lang="en-US" smtClean="0"/>
              <a:t>‹#›</a:t>
            </a:fld>
            <a:endParaRPr lang="en-US"/>
          </a:p>
        </p:txBody>
      </p:sp>
    </p:spTree>
    <p:extLst>
      <p:ext uri="{BB962C8B-B14F-4D97-AF65-F5344CB8AC3E}">
        <p14:creationId xmlns:p14="http://schemas.microsoft.com/office/powerpoint/2010/main" val="160044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9" y="0"/>
            <a:ext cx="3037840" cy="46482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1"/>
            <a:ext cx="5608320" cy="41833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8"/>
            <a:ext cx="3037840" cy="46482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613681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www.cdc.gov/campylobacter/guillain-barre.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archpedi.jamanetwork.com/article.aspx?articleid=1262307"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 name="Shape 64"/>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Hi</a:t>
            </a:r>
            <a:r>
              <a:rPr lang="en-US" sz="1200" b="0" i="0" u="none" strike="noStrike" cap="none" baseline="0" dirty="0">
                <a:solidFill>
                  <a:schemeClr val="dk1"/>
                </a:solidFill>
                <a:latin typeface="Calibri"/>
                <a:ea typeface="Calibri"/>
                <a:cs typeface="Calibri"/>
                <a:sym typeface="Calibri"/>
              </a:rPr>
              <a:t> everyone.  I would like to personally thank all of you for attending and being here with us today.  Without you guys, our workshop would not be successful.  Before we get started, I’d like to introduce myself a little bit.</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My name is Brooke Chase and most of you probably spoke with me on the phone at least once throughout the past couple of months!  I grew up in Aroostook County, Maine and was born and raised on my family’s 100 cow dairy farm.  I have always been really involved in the farm and in agriculture.  I’ve participated in my local 4-H and then FFA in my high school years.  I’ve also been involved in my local fair, the Northern Maine Agricultural Fair, for a lot of my life, both by helping out my family as well as showing cows and eventually bringing my own herd to the fair the past couple of years!  I’m glad that I was given the opportunity to be involved in this program and I hope by the end of this, you will be too.  I know a lot of you have animals to get back to as do I, so let’s get started!</a:t>
            </a:r>
            <a:endParaRPr sz="1200" b="0" i="0" u="none" strike="noStrike" cap="none" dirty="0">
              <a:solidFill>
                <a:schemeClr val="dk1"/>
              </a:solidFill>
              <a:latin typeface="Calibri"/>
              <a:ea typeface="Calibri"/>
              <a:cs typeface="Calibri"/>
              <a:sym typeface="Calibri"/>
            </a:endParaRPr>
          </a:p>
        </p:txBody>
      </p:sp>
      <p:sp>
        <p:nvSpPr>
          <p:cNvPr id="65" name="Shape 65"/>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994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main group of respiratory disease we will discuss is influenza, which is commonly known as the flu.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There are thousands of strains of influenza, each slightly different and most infecting different types of animals.  Seasonal influenza which commonly infects humans is usually one of 4 strains (A/H1, A/H3, B Victoria,  or</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B Yamagata) but there are also strains that can infect birds (such</a:t>
            </a:r>
            <a:r>
              <a:rPr lang="en-US" sz="1200" b="0" i="0" u="none" strike="noStrike" cap="none" baseline="0" dirty="0">
                <a:solidFill>
                  <a:schemeClr val="dk1"/>
                </a:solidFill>
                <a:latin typeface="Calibri"/>
                <a:ea typeface="Calibri"/>
                <a:cs typeface="Calibri"/>
                <a:sym typeface="Calibri"/>
              </a:rPr>
              <a:t> as </a:t>
            </a:r>
            <a:r>
              <a:rPr lang="en-US" sz="1200" b="0" i="0" u="none" strike="noStrike" cap="none" dirty="0">
                <a:solidFill>
                  <a:schemeClr val="dk1"/>
                </a:solidFill>
                <a:latin typeface="Calibri"/>
                <a:ea typeface="Calibri"/>
                <a:cs typeface="Calibri"/>
                <a:sym typeface="Calibri"/>
              </a:rPr>
              <a:t>A/H5</a:t>
            </a:r>
            <a:r>
              <a:rPr lang="en-US" sz="1200" b="0" i="0" u="none" strike="noStrike" cap="none" baseline="0" dirty="0">
                <a:solidFill>
                  <a:schemeClr val="dk1"/>
                </a:solidFill>
                <a:latin typeface="Calibri"/>
                <a:ea typeface="Calibri"/>
                <a:cs typeface="Calibri"/>
                <a:sym typeface="Calibri"/>
              </a:rPr>
              <a:t> and</a:t>
            </a:r>
            <a:r>
              <a:rPr lang="en-US" sz="1200" b="0" i="0" u="none" strike="noStrike" cap="none" dirty="0">
                <a:solidFill>
                  <a:schemeClr val="dk1"/>
                </a:solidFill>
                <a:latin typeface="Calibri"/>
                <a:ea typeface="Calibri"/>
                <a:cs typeface="Calibri"/>
                <a:sym typeface="Calibri"/>
              </a:rPr>
              <a:t> A/H7) and swine ( such as A/H1</a:t>
            </a:r>
            <a:r>
              <a:rPr lang="en-US" sz="1200" b="0" i="0" u="none" strike="noStrike" cap="none" baseline="0" dirty="0">
                <a:solidFill>
                  <a:schemeClr val="dk1"/>
                </a:solidFill>
                <a:latin typeface="Calibri"/>
                <a:ea typeface="Calibri"/>
                <a:cs typeface="Calibri"/>
                <a:sym typeface="Calibri"/>
              </a:rPr>
              <a:t> and</a:t>
            </a:r>
            <a:r>
              <a:rPr lang="en-US" sz="1200" b="0" i="0" u="none" strike="noStrike" cap="none" dirty="0">
                <a:solidFill>
                  <a:schemeClr val="dk1"/>
                </a:solidFill>
                <a:latin typeface="Calibri"/>
                <a:ea typeface="Calibri"/>
                <a:cs typeface="Calibri"/>
                <a:sym typeface="Calibri"/>
              </a:rPr>
              <a:t> A/H3).  You</a:t>
            </a:r>
            <a:r>
              <a:rPr lang="en-US" sz="1200" b="0" i="0" u="none" strike="noStrike" cap="none" baseline="0" dirty="0">
                <a:solidFill>
                  <a:schemeClr val="dk1"/>
                </a:solidFill>
                <a:latin typeface="Calibri"/>
                <a:ea typeface="Calibri"/>
                <a:cs typeface="Calibri"/>
                <a:sym typeface="Calibri"/>
              </a:rPr>
              <a:t> don’t need to worry about learning each specific strain, however it goes to show just how many there are.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People and animals infected with the flu can spread this disease as early as one day before symptoms develop and is done so by the spread of bodily fluids, typically from coughing and sneezing.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People and animals infected by the flu often display a runny nose, cough, fever, and overall lethargy (</a:t>
            </a:r>
            <a:r>
              <a:rPr lang="en-US" sz="1200" b="0" i="0" u="none" strike="noStrike" cap="none" dirty="0" err="1">
                <a:solidFill>
                  <a:schemeClr val="dk1"/>
                </a:solidFill>
                <a:latin typeface="Calibri"/>
                <a:ea typeface="Calibri"/>
                <a:cs typeface="Calibri"/>
                <a:sym typeface="Calibri"/>
              </a:rPr>
              <a:t>leth-er-gy</a:t>
            </a:r>
            <a:r>
              <a:rPr lang="en-US" sz="1200" b="0" i="0" u="none" strike="noStrike" cap="none"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or undue tiredness).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04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There are strains of influenza that infect virtually all animals, including whales and dolphins!  Even most household pets</a:t>
            </a:r>
            <a:r>
              <a:rPr lang="en-US" sz="1200" b="0" i="0" u="none" strike="noStrike" cap="none" baseline="0" dirty="0">
                <a:solidFill>
                  <a:schemeClr val="dk1"/>
                </a:solidFill>
                <a:latin typeface="Calibri"/>
                <a:ea typeface="Calibri"/>
                <a:cs typeface="Calibri"/>
                <a:sym typeface="Calibri"/>
              </a:rPr>
              <a:t> can get the flu, and some, like ferrets, can catch human strains of the flu.  In 2016, almost 400 cats at a New York shelter contracted a strain of influenza that typically only infects birds.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strains of influenza that infect swine, birds, and humans are most concerning due to the large amount of pigs, birds, and humans around the world and how closely they interact.</a:t>
            </a:r>
            <a:endParaRPr sz="1200" b="0" i="0" u="none" strike="noStrike" cap="none" dirty="0">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202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Influenza can be very deadly, even for completely healthy animals and people.  The influenza virus mutates (or changes at a genetic level) very often, making it very difficult to control with vaccination.  Typically people become immune to a virus after being infected once, meaning their body recognizes the virus very quickly </a:t>
            </a:r>
            <a:r>
              <a:rPr lang="en-US" sz="1200" b="0" i="0" u="none" strike="noStrike" cap="none" baseline="0" dirty="0">
                <a:solidFill>
                  <a:schemeClr val="dk1"/>
                </a:solidFill>
                <a:latin typeface="Calibri"/>
                <a:ea typeface="Calibri"/>
                <a:cs typeface="Calibri"/>
                <a:sym typeface="Calibri"/>
              </a:rPr>
              <a:t>and can fight it off, usually before any symptoms can even develop</a:t>
            </a:r>
            <a:r>
              <a:rPr lang="en-US" sz="1200" b="0" i="0" u="none" strike="noStrike" cap="none" dirty="0">
                <a:solidFill>
                  <a:schemeClr val="dk1"/>
                </a:solidFill>
                <a:latin typeface="Calibri"/>
                <a:ea typeface="Calibri"/>
                <a:cs typeface="Calibri"/>
                <a:sym typeface="Calibri"/>
              </a:rPr>
              <a:t>.  Immunity rarely protects organisms from the flu since the virus can mutate so much that it is completely unrecognizable to the body</a:t>
            </a:r>
            <a:r>
              <a:rPr lang="en-US" sz="1200" b="0" i="0" u="none" strike="noStrike" cap="none" baseline="0"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Mutations often occur in the process of the virus being copied.  This can either be deadly to the virus (a fatal mistake in the copying process) or beneficial, such as ones that allow the virus to infect other species.  </a:t>
            </a:r>
            <a:endParaRPr sz="1200" b="0" i="0" u="none" strike="noStrike" cap="none" dirty="0">
              <a:solidFill>
                <a:schemeClr val="dk1"/>
              </a:solidFill>
              <a:latin typeface="Calibri"/>
              <a:ea typeface="Calibri"/>
              <a:cs typeface="Calibri"/>
              <a:sym typeface="Calibri"/>
            </a:endParaRPr>
          </a:p>
        </p:txBody>
      </p:sp>
      <p:sp>
        <p:nvSpPr>
          <p:cNvPr id="157" name="Shape 157"/>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8244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What this slide shows is that genes from different viruses that had infected different animals can recombine and infect something new.  </a:t>
            </a:r>
            <a:endParaRPr sz="1200" b="0" i="0" u="none" strike="noStrike" cap="none" dirty="0">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296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symptoms of the flu are usually the same for any animal, but we will go over the specifics of what influenza looks like in pigs and</a:t>
            </a:r>
            <a:r>
              <a:rPr lang="en-US" sz="1200" b="0" i="0" u="none" strike="noStrike" cap="none" baseline="0" dirty="0">
                <a:solidFill>
                  <a:schemeClr val="dk1"/>
                </a:solidFill>
                <a:latin typeface="Calibri"/>
                <a:ea typeface="Calibri"/>
                <a:cs typeface="Calibri"/>
                <a:sym typeface="Calibri"/>
              </a:rPr>
              <a:t> domestic birds, mainly being chickens.</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Symptoms usually include a fever, coughing, runny eyes, runny/stuffy nose, trouble breathing, muscle/body aches, and overall lethargy (</a:t>
            </a:r>
            <a:r>
              <a:rPr lang="en-US" sz="1200" b="0" i="0" u="none" strike="noStrike" cap="none" baseline="0" dirty="0" err="1">
                <a:solidFill>
                  <a:schemeClr val="dk1"/>
                </a:solidFill>
                <a:latin typeface="Calibri"/>
                <a:ea typeface="Calibri"/>
                <a:cs typeface="Calibri"/>
                <a:sym typeface="Calibri"/>
              </a:rPr>
              <a:t>leth-er-gy</a:t>
            </a:r>
            <a:r>
              <a:rPr lang="en-US" sz="1200" b="0" i="0" u="none" strike="noStrike" cap="none" baseline="0" dirty="0">
                <a:solidFill>
                  <a:schemeClr val="dk1"/>
                </a:solidFill>
                <a:latin typeface="Calibri"/>
                <a:ea typeface="Calibri"/>
                <a:cs typeface="Calibri"/>
                <a:sym typeface="Calibri"/>
              </a:rPr>
              <a:t>).  Diarrhea and vomiting are actually rare symptoms of influenza, even though this is what people typically label as ”the flu”.  The norovirus is commonly the “stomach bug” responsible for causing these symptoms, not influenza.  </a:t>
            </a:r>
            <a:endParaRPr sz="1200" b="0" i="0" u="none" strike="noStrike" cap="none" dirty="0">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0183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Influenza presents</a:t>
            </a:r>
            <a:r>
              <a:rPr lang="en-US" sz="1200" b="0" i="0" u="none" strike="noStrike" cap="none" baseline="0" dirty="0">
                <a:solidFill>
                  <a:schemeClr val="dk1"/>
                </a:solidFill>
                <a:latin typeface="Calibri"/>
                <a:ea typeface="Calibri"/>
                <a:cs typeface="Calibri"/>
                <a:sym typeface="Calibri"/>
              </a:rPr>
              <a:t> in pigs similar to how it presents in humans.  Pigs will go off feed, have a fever, show respiratory distress, and be lethargic. </a:t>
            </a:r>
            <a:endParaRPr lang="en-US" sz="1200" b="0" i="0" u="none" strike="noStrike" cap="none" dirty="0">
              <a:solidFill>
                <a:schemeClr val="dk1"/>
              </a:solidFill>
              <a:latin typeface="Calibri"/>
              <a:ea typeface="Calibri"/>
              <a:cs typeface="Calibri"/>
              <a:sym typeface="Calibri"/>
            </a:endParaRPr>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There is a vaccination available, but not readily.  </a:t>
            </a:r>
            <a:endParaRPr sz="1200" b="0" i="0" u="none" strike="noStrike" cap="none" dirty="0">
              <a:solidFill>
                <a:schemeClr val="dk1"/>
              </a:solidFill>
              <a:latin typeface="Calibri"/>
              <a:ea typeface="Calibri"/>
              <a:cs typeface="Calibri"/>
              <a:sym typeface="Calibri"/>
            </a:endParaRPr>
          </a:p>
        </p:txBody>
      </p:sp>
      <p:sp>
        <p:nvSpPr>
          <p:cNvPr id="182" name="Shape 182"/>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66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Influenza symptoms in birds include:</a:t>
            </a:r>
            <a:endParaRPr sz="1200" b="0" i="0" u="none" strike="noStrike" cap="none" dirty="0">
              <a:solidFill>
                <a:schemeClr val="dk1"/>
              </a:solidFill>
              <a:latin typeface="Calibri"/>
              <a:ea typeface="Calibri"/>
              <a:cs typeface="Calibri"/>
              <a:sym typeface="Calibri"/>
            </a:endParaRPr>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A sudden increase in the number of birds in the flock that are dying (this will be more prevalent in large flocks). Birds also will have a lack of energy, and not seem like they want to eat</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Issues in their respiratory tract: Sneezing, runny nose, coughing, gasping for air</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Issues making their eggs: They will make fewer eggs, the eggs will be misshapen, or have thin shells that are soft</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They also will have swollen heads, necks, or eyes and they will have purple colored wattles (below their chins), legs and combs (on their   heads). They may also have watery, green diarrhea. </a:t>
            </a:r>
            <a:endParaRPr dirty="0"/>
          </a:p>
        </p:txBody>
      </p:sp>
      <p:sp>
        <p:nvSpPr>
          <p:cNvPr id="191" name="Shape 191"/>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7775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Why avian influenza is high risk: </a:t>
            </a:r>
            <a:endParaRPr sz="1200" b="0" i="0" u="none" strike="noStrike" cap="none" dirty="0">
              <a:solidFill>
                <a:schemeClr val="dk1"/>
              </a:solidFill>
              <a:latin typeface="Calibri"/>
              <a:ea typeface="Calibri"/>
              <a:cs typeface="Calibri"/>
              <a:sym typeface="Calibri"/>
            </a:endParaRPr>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They can get it by being around sick birds or sick people</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 bird flu is carried by wild water fowl: Birds like ducks and geese that travel to different parts of the country for winter. </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When these birds pass through a new area, they can have the flu and pass it through the water they drink or swim in, or if they come into contact with other birds.</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 flu can also be spread through the droppings of the migratory birds, so if another bird comes in contact with them, it can get sick</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When they poop, they release “fecal bombs” with many copies of the virus that can then live in the water that they land in and spread to domestic birds, and then potentially people</a:t>
            </a:r>
            <a:r>
              <a:rPr lang="en-US" sz="1200" b="0" i="0" u="none" strike="noStrike" cap="none" baseline="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There are around 10 billion chickens in the United States alone, so there is a potential for a large outbreak with avian flu.  That is why prevention for this disease and others is so important for human health as well as animal health especially.  </a:t>
            </a:r>
            <a:endParaRPr sz="1200" b="0" i="0" u="none" strike="noStrike" cap="none" dirty="0">
              <a:solidFill>
                <a:schemeClr val="dk1"/>
              </a:solidFill>
              <a:latin typeface="Calibri"/>
              <a:ea typeface="Calibri"/>
              <a:cs typeface="Calibri"/>
              <a:sym typeface="Calibri"/>
            </a:endParaRPr>
          </a:p>
          <a:p>
            <a:pPr marL="175879" marR="0" lvl="0" indent="-99679"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202" name="Shape 202"/>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515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good news about influenza is that there is a lot we can do right at home to prevent this disease.</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Humans should: wash hands frequently, get vaccinated annually, watch for signs of illness in animals, other people, as well as yourself and react appropriately.</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Animals should: have a clean area, be vaccinated (if one is available), be kept away from other sick animals or people, be quarantined if necessary &amp; have a bio-secure area (something we will talk about later in the presentation)</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key to prevention is having safe interactions between humans and animals (being mindful of current and potential illness and acting accordingly)</a:t>
            </a:r>
            <a:endParaRPr sz="1200" b="0" i="0" u="none" strike="noStrike" cap="none" dirty="0">
              <a:solidFill>
                <a:schemeClr val="dk1"/>
              </a:solidFill>
              <a:latin typeface="Calibri"/>
              <a:ea typeface="Calibri"/>
              <a:cs typeface="Calibri"/>
              <a:sym typeface="Calibri"/>
            </a:endParaRPr>
          </a:p>
          <a:p>
            <a:pPr marL="175879" marR="0" lvl="0" indent="-99679"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0623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Because wild birds can carry the avian influenza virus without showing any signs, it’s important to keep domestic birds who are not immune to this virus away from any wild birds.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Wild birds should not be able to access domestic birds so keep them away from areas</a:t>
            </a:r>
            <a:r>
              <a:rPr lang="en-US" sz="1200" b="0" i="0" u="none" strike="noStrike" cap="none" baseline="0" dirty="0">
                <a:solidFill>
                  <a:schemeClr val="dk1"/>
                </a:solidFill>
                <a:latin typeface="Calibri"/>
                <a:ea typeface="Calibri"/>
                <a:cs typeface="Calibri"/>
                <a:sym typeface="Calibri"/>
              </a:rPr>
              <a:t> where wild bird bathe, live, or feed and keep their food and water in a place that wild birds will not be able to access</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Keep environment clean (</a:t>
            </a:r>
            <a:r>
              <a:rPr lang="en-US" sz="1200" b="0" i="0" u="none" strike="noStrike" cap="none" dirty="0" err="1">
                <a:solidFill>
                  <a:schemeClr val="dk1"/>
                </a:solidFill>
                <a:latin typeface="Calibri"/>
                <a:ea typeface="Calibri"/>
                <a:cs typeface="Calibri"/>
                <a:sym typeface="Calibri"/>
              </a:rPr>
              <a:t>OneHealth</a:t>
            </a:r>
            <a:r>
              <a:rPr lang="en-US" sz="1200" b="0" i="0" u="none" strike="noStrike" cap="none" dirty="0">
                <a:solidFill>
                  <a:schemeClr val="dk1"/>
                </a:solidFill>
                <a:latin typeface="Calibri"/>
                <a:ea typeface="Calibri"/>
                <a:cs typeface="Calibri"/>
                <a:sym typeface="Calibri"/>
              </a:rPr>
              <a:t>)</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Do not use equipment from other flocks</a:t>
            </a:r>
            <a:endParaRPr dirty="0"/>
          </a:p>
        </p:txBody>
      </p:sp>
      <p:sp>
        <p:nvSpPr>
          <p:cNvPr id="222" name="Shape 222"/>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883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Today we are</a:t>
            </a:r>
            <a:r>
              <a:rPr lang="en-US" sz="1200" b="0" i="0" u="none" strike="noStrike" cap="none" baseline="0" dirty="0">
                <a:solidFill>
                  <a:schemeClr val="dk1"/>
                </a:solidFill>
                <a:latin typeface="Calibri"/>
                <a:ea typeface="Calibri"/>
                <a:cs typeface="Calibri"/>
                <a:sym typeface="Calibri"/>
              </a:rPr>
              <a:t> going to cover several topics.  I will give everyone the opportunity to ask any questions after each of the main sections as well as at the end.  If anyone has questions about anything during the PowerPoint, feel free to raise a hand or speak up!  </a:t>
            </a:r>
            <a:endParaRPr sz="1200" b="0" i="0" u="none" strike="noStrike" cap="none" dirty="0">
              <a:solidFill>
                <a:schemeClr val="dk1"/>
              </a:solidFill>
              <a:latin typeface="Calibri"/>
              <a:ea typeface="Calibri"/>
              <a:cs typeface="Calibri"/>
              <a:sym typeface="Calibri"/>
            </a:endParaRPr>
          </a:p>
        </p:txBody>
      </p:sp>
      <p:sp>
        <p:nvSpPr>
          <p:cNvPr id="75" name="Shape 75"/>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2232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Prevention of influenza in pigs is similar to the same ideas we have discussed previously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A clean and well ventilated environment will make infection less likely and help to prevent the spread of the disease</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Do not share equipment with other herds as this could potentially spread the virus before you are even aware it exists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Vaccinations may not be available to smaller farms, however it is good to vaccinate if one is available to you or your farm</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If you do notice symptoms that resemble influenza you should</a:t>
            </a:r>
            <a:endParaRPr dirty="0"/>
          </a:p>
          <a:p>
            <a:pPr marL="632862" marR="0" lvl="1"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Separate the sick pig from others </a:t>
            </a:r>
            <a:endParaRPr dirty="0"/>
          </a:p>
          <a:p>
            <a:pPr marL="632862" marR="0" lvl="1"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Minimize contact between pigs (especially those displaying symptoms) as well as humans </a:t>
            </a:r>
            <a:endParaRPr dirty="0"/>
          </a:p>
          <a:p>
            <a:pPr marL="632862" marR="0" lvl="1"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Contact a veterinarian ASAP if you suspect your pig may have influenza </a:t>
            </a:r>
          </a:p>
          <a:p>
            <a:pPr marL="1090062" marR="0" lvl="2" indent="-172599" algn="l" rtl="0">
              <a:spcBef>
                <a:spcPts val="0"/>
              </a:spcBef>
              <a:spcAft>
                <a:spcPts val="0"/>
              </a:spcAft>
              <a:buClr>
                <a:schemeClr val="dk1"/>
              </a:buClr>
              <a:buSzPts val="1200"/>
              <a:buFont typeface="Arial"/>
              <a:buChar char="•"/>
            </a:pPr>
            <a:r>
              <a:rPr lang="en-US" b="0" i="0" u="none" strike="noStrike" cap="none" dirty="0">
                <a:solidFill>
                  <a:schemeClr val="dk1"/>
                </a:solidFill>
                <a:latin typeface="Calibri"/>
                <a:ea typeface="Calibri"/>
                <a:cs typeface="Calibri"/>
                <a:sym typeface="Calibri"/>
              </a:rPr>
              <a:t>Reacting fast</a:t>
            </a:r>
            <a:r>
              <a:rPr lang="en-US" b="0" i="0" u="none" strike="noStrike" cap="none" baseline="0" dirty="0">
                <a:solidFill>
                  <a:schemeClr val="dk1"/>
                </a:solidFill>
                <a:latin typeface="Calibri"/>
                <a:ea typeface="Calibri"/>
                <a:cs typeface="Calibri"/>
                <a:sym typeface="Calibri"/>
              </a:rPr>
              <a:t> may allow you to get a handle on the outbreak before it gets out of control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Do NOT bring sick pigs or any animal to the fair or any other public area (this may seem obvious, but it is extremely important) </a:t>
            </a:r>
            <a:endParaRPr sz="1200" b="0" i="0" u="none" strike="noStrike" cap="none" dirty="0">
              <a:solidFill>
                <a:schemeClr val="dk1"/>
              </a:solidFill>
              <a:latin typeface="Calibri"/>
              <a:ea typeface="Calibri"/>
              <a:cs typeface="Calibri"/>
              <a:sym typeface="Calibri"/>
            </a:endParaRPr>
          </a:p>
        </p:txBody>
      </p:sp>
      <p:sp>
        <p:nvSpPr>
          <p:cNvPr id="229" name="Shape 229"/>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853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Here are examples of posters available through the Maine CDC and Department of Agriculture for display at farms and fairs.  Both of these really emphasize influenza prevention in regards to hand washing, safe interactions, and vaccination.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Both of these posters and more are available online for free through the Maine CDC website. </a:t>
            </a:r>
            <a:endParaRPr sz="1200" b="0" i="0" u="none" strike="noStrike" cap="none">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00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Recognizing that an animal (or yourself) is sick and acting appropriately can be the difference between a huge outbreak and a small one.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If an animal shows signs of influenza:</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a veterinarian should be contacted immediately and your concern of influenza should be noted.</a:t>
            </a:r>
            <a:endParaRPr dirty="0"/>
          </a:p>
          <a:p>
            <a:pPr marL="632862" marR="0" lvl="1"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From there, a veterinarian can access the symptoms of the animal and act accordingly from there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 sick animal should be kept away from other animals and people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If you believe you are showing signs of influenza:</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Contact a health provider as soon as possible and let them know if you have had contact with pigs or chickens (especially</a:t>
            </a:r>
            <a:r>
              <a:rPr lang="en-US" sz="1200" b="0" i="0" u="none" strike="noStrike" cap="none" baseline="0" dirty="0">
                <a:solidFill>
                  <a:schemeClr val="dk1"/>
                </a:solidFill>
                <a:latin typeface="Calibri"/>
                <a:ea typeface="Calibri"/>
                <a:cs typeface="Calibri"/>
                <a:sym typeface="Calibri"/>
              </a:rPr>
              <a:t> sick ones). T</a:t>
            </a:r>
            <a:r>
              <a:rPr lang="en-US" sz="1200" b="0" i="0" u="none" strike="noStrike" cap="none" dirty="0">
                <a:solidFill>
                  <a:schemeClr val="dk1"/>
                </a:solidFill>
                <a:latin typeface="Calibri"/>
                <a:ea typeface="Calibri"/>
                <a:cs typeface="Calibri"/>
                <a:sym typeface="Calibri"/>
              </a:rPr>
              <a:t>hey will then be able to send your test to the state lab, as only they can tell if the influenza came from a pig or other species.</a:t>
            </a:r>
            <a:endParaRPr sz="1200" b="0" i="0" u="none" strike="noStrike" cap="none" dirty="0">
              <a:solidFill>
                <a:schemeClr val="dk1"/>
              </a:solidFill>
              <a:latin typeface="Calibri"/>
              <a:ea typeface="Calibri"/>
              <a:cs typeface="Calibri"/>
              <a:sym typeface="Calibri"/>
            </a:endParaRPr>
          </a:p>
        </p:txBody>
      </p:sp>
      <p:sp>
        <p:nvSpPr>
          <p:cNvPr id="244" name="Shape 24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1849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Before we move on, does anyone have any questions regarding influenza?  </a:t>
            </a:r>
            <a:endParaRPr sz="1200" b="0" i="0" u="none" strike="noStrike" cap="none" dirty="0">
              <a:solidFill>
                <a:schemeClr val="dk1"/>
              </a:solidFill>
              <a:latin typeface="Calibri"/>
              <a:ea typeface="Calibri"/>
              <a:cs typeface="Calibri"/>
              <a:sym typeface="Calibri"/>
            </a:endParaRPr>
          </a:p>
        </p:txBody>
      </p:sp>
      <p:sp>
        <p:nvSpPr>
          <p:cNvPr id="254" name="Shape 25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6027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Next we will talk about enteric illnesses. Does anyone know what an enteric illness is?</a:t>
            </a:r>
            <a:endParaRPr sz="1200" b="0" i="0" u="none" strike="noStrike" cap="none">
              <a:solidFill>
                <a:schemeClr val="dk1"/>
              </a:solidFill>
              <a:latin typeface="Calibri"/>
              <a:ea typeface="Calibri"/>
              <a:cs typeface="Calibri"/>
              <a:sym typeface="Calibri"/>
            </a:endParaRPr>
          </a:p>
        </p:txBody>
      </p:sp>
      <p:sp>
        <p:nvSpPr>
          <p:cNvPr id="261" name="Shape 261"/>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3181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Enteric illnesses are caused by a group of pathogens that live in the intestines of their host and cause intestinal issues.  You may have heard some of these diseases referred to as “foodborne illnesses”</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These diseases are spread through the ingestion of contaminated food/water, contact with infected bodily fluids, and direct or indirect contact with infected animals or people </a:t>
            </a:r>
            <a:endParaRPr dirty="0"/>
          </a:p>
          <a:p>
            <a:pPr marL="632862" marR="0" lvl="1"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Some of these bacteria and parasites can live on surfaces for months and even years.  Because of this, it is always important to wash your hands after being around animals or anywhere animals have been and recognize that these pathogens may exist in the environment and surroundings and not necessarily just the animals.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These diseases can have severe and prolonged symptoms and often have longer incubation periods.  Healthy people are still at risk for serious infection by these diseases, however younger kids, older adults, and immunocompromised people are at a very high risk of contracting these diseases and having severe symptoms </a:t>
            </a:r>
            <a:endParaRPr dirty="0"/>
          </a:p>
        </p:txBody>
      </p:sp>
      <p:sp>
        <p:nvSpPr>
          <p:cNvPr id="269" name="Shape 269"/>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166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 basic list of symptoms for enteric illness in humans includes:</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Diarrhea</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Nausea</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Stomach pain</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Vomiting</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Fever</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Worms in feces (Ascaris)</a:t>
            </a:r>
            <a:endParaRPr/>
          </a:p>
          <a:p>
            <a:pPr marL="175879" marR="0" lvl="0" indent="-99679"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Now let’s talk about what the main pathogens are that cause this.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6" name="Shape 276"/>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03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Campylobacter “Campy”</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Campylobacter is bacteria, and we call it Campy for short.</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Campy is found in the intestines of most healthy animals like cattle, pigs, poultry and pets. They shed it in their feces, and it spreads through the fecal-oral route. (This is when the pathogen is accidentally eaten along with small amounts of feces)</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People usually get infected with Campy by coming in contact with poultry that are infected, but show no signs. The bacteria is also spread through water.</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People infected with Campy usually start noticing symptoms 2-5 days after being exposed to the bacteria and stay symptomatic for about a week.  </a:t>
            </a:r>
            <a:endParaRPr sz="1200" b="0" i="0" u="none" strike="noStrike" cap="none">
              <a:solidFill>
                <a:schemeClr val="dk1"/>
              </a:solidFill>
              <a:latin typeface="Calibri"/>
              <a:ea typeface="Calibri"/>
              <a:cs typeface="Calibri"/>
              <a:sym typeface="Calibri"/>
            </a:endParaRPr>
          </a:p>
          <a:p>
            <a:pPr marL="175879" marR="0" lvl="0" indent="-99679"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Symptoms in humans often includes diarrhea (often bloody when it does occur), fever, abdominal cramps, nausea, and vomiting.  Animals, and especially adult animals, will often not show any signs of having this pathogen as it can exist in their bodies without causing harm.  </a:t>
            </a:r>
            <a:endParaRPr sz="1200" b="0" i="0" u="none" strike="noStrike" cap="none">
              <a:solidFill>
                <a:schemeClr val="dk1"/>
              </a:solidFill>
              <a:latin typeface="Calibri"/>
              <a:ea typeface="Calibri"/>
              <a:cs typeface="Calibri"/>
              <a:sym typeface="Calibri"/>
            </a:endParaRPr>
          </a:p>
        </p:txBody>
      </p:sp>
      <p:sp>
        <p:nvSpPr>
          <p:cNvPr id="285" name="Shape 285"/>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0797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Campy is high risk because of the fact that animals can carry and spread this bacteria without showing any signs or decrease in health.  If symptoms do occur, the bacteria can still be spread for weeks after these symptoms stop.</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Another reason Campy is a concern is due to its correlation with Guillain-Barre syndrome.  About 1 in every 1,000 reported </a:t>
            </a:r>
            <a:r>
              <a:rPr lang="en-US" sz="1200" b="0" i="1" u="none" strike="noStrike" cap="none" dirty="0">
                <a:solidFill>
                  <a:schemeClr val="dk1"/>
                </a:solidFill>
                <a:latin typeface="Calibri"/>
                <a:ea typeface="Calibri"/>
                <a:cs typeface="Calibri"/>
                <a:sym typeface="Calibri"/>
              </a:rPr>
              <a:t>Campylobacter</a:t>
            </a:r>
            <a:r>
              <a:rPr lang="en-US" sz="1200" b="0" i="0" u="none" strike="noStrike" cap="none" dirty="0">
                <a:solidFill>
                  <a:schemeClr val="dk1"/>
                </a:solidFill>
                <a:latin typeface="Calibri"/>
                <a:ea typeface="Calibri"/>
                <a:cs typeface="Calibri"/>
                <a:sym typeface="Calibri"/>
              </a:rPr>
              <a:t> illnesses leads to </a:t>
            </a:r>
            <a:r>
              <a:rPr lang="en-US" sz="1200" b="0" i="0" u="sng" strike="noStrike" cap="none" dirty="0">
                <a:solidFill>
                  <a:schemeClr val="hlink"/>
                </a:solidFill>
                <a:latin typeface="Calibri"/>
                <a:ea typeface="Calibri"/>
                <a:cs typeface="Calibri"/>
                <a:sym typeface="Calibri"/>
                <a:hlinkClick r:id="rId3"/>
              </a:rPr>
              <a:t>Guillain-Barré syndrome (GBS)</a:t>
            </a:r>
            <a:r>
              <a:rPr lang="en-US" sz="1200" b="0" i="0" u="sng" strike="noStrike" cap="none"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GBS happens when a person’s immune system is triggered by an earlier infection, such as </a:t>
            </a:r>
            <a:r>
              <a:rPr lang="en-US" sz="1200" b="0" i="1" u="none" strike="noStrike" cap="none" dirty="0">
                <a:solidFill>
                  <a:schemeClr val="dk1"/>
                </a:solidFill>
                <a:latin typeface="Calibri"/>
                <a:ea typeface="Calibri"/>
                <a:cs typeface="Calibri"/>
                <a:sym typeface="Calibri"/>
              </a:rPr>
              <a:t>Campylobacter</a:t>
            </a:r>
            <a:r>
              <a:rPr lang="en-US" sz="1200" b="0" i="0" u="none" strike="noStrike" cap="none" dirty="0">
                <a:solidFill>
                  <a:schemeClr val="dk1"/>
                </a:solidFill>
                <a:latin typeface="Calibri"/>
                <a:ea typeface="Calibri"/>
                <a:cs typeface="Calibri"/>
                <a:sym typeface="Calibri"/>
              </a:rPr>
              <a:t> infection. GBS can lead to muscle weakness and sometimes paralysis that can last for a few weeks to several years, and often requires intensive medical care. Most people recover fully, but some have permanent nerve damage, and some have died of GBS. As many as 40% of GBS cases in the United States may be triggered by </a:t>
            </a:r>
            <a:r>
              <a:rPr lang="en-US" sz="1200" b="0" i="1" u="none" strike="noStrike" cap="none" dirty="0">
                <a:solidFill>
                  <a:schemeClr val="dk1"/>
                </a:solidFill>
                <a:latin typeface="Calibri"/>
                <a:ea typeface="Calibri"/>
                <a:cs typeface="Calibri"/>
                <a:sym typeface="Calibri"/>
              </a:rPr>
              <a:t>Campylobacter</a:t>
            </a:r>
            <a:r>
              <a:rPr lang="en-US" sz="1200" b="0" i="0" u="none" strike="noStrike" cap="none" dirty="0">
                <a:solidFill>
                  <a:schemeClr val="dk1"/>
                </a:solidFill>
                <a:latin typeface="Calibri"/>
                <a:ea typeface="Calibri"/>
                <a:cs typeface="Calibri"/>
                <a:sym typeface="Calibri"/>
              </a:rPr>
              <a:t> infection.</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Campylobacter is pretty common in the United States with approximately 1.3 million human cases each year.  In 2017, there were 232 human cases just in Maine.</a:t>
            </a:r>
            <a:endParaRPr dirty="0"/>
          </a:p>
        </p:txBody>
      </p:sp>
      <p:sp>
        <p:nvSpPr>
          <p:cNvPr id="296" name="Shape 296"/>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5829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8" name="Shape 308"/>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Cryptosporidium:</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Cryptosporidium is a parasite, and we call it “Crypto” for short.</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Crypto commonly infects cattle and calves. Once it infects a person or animal, it lives in their intestines, and it is shed, or comes out, in their feces. </a:t>
            </a:r>
            <a:endParaRPr/>
          </a:p>
          <a:p>
            <a:pPr marL="636142" marR="0" lvl="1"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They can also shed the parasite into water, and then it can get on the food you eat and the water you drink</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People infected by Cryptosporidium generally start showing symptoms 2-10 days after exposure to the parasite.  7 days is the average incubation period.  Once symptoms start, they usually last 1-2 weeks.</a:t>
            </a:r>
            <a:endParaRPr sz="1200" b="0" i="0" u="none" strike="noStrike" cap="none">
              <a:solidFill>
                <a:schemeClr val="dk1"/>
              </a:solidFill>
              <a:latin typeface="Calibri"/>
              <a:ea typeface="Calibri"/>
              <a:cs typeface="Calibri"/>
              <a:sym typeface="Calibri"/>
            </a:endParaRPr>
          </a:p>
          <a:p>
            <a:pPr marL="175879" marR="0" lvl="0" indent="-99679"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Symptoms of Crypto in humans includes stomach pain, dehydration, nausea, vomiting, weight loss, and fever.  Adult animals typically do not show signs, however diarrhea can be present in younger animals infected with this parasite.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09" name="Shape 309"/>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041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	Our main goal here is to reduce disease</a:t>
            </a:r>
            <a:r>
              <a:rPr lang="en-US" sz="1200" b="0" i="0" u="none" strike="noStrike" cap="none" baseline="0" dirty="0">
                <a:solidFill>
                  <a:schemeClr val="dk1"/>
                </a:solidFill>
                <a:latin typeface="Calibri"/>
                <a:ea typeface="Calibri"/>
                <a:cs typeface="Calibri"/>
                <a:sym typeface="Calibri"/>
              </a:rPr>
              <a:t> in animals and humans and increase disease prevention awareness</a:t>
            </a:r>
            <a:r>
              <a:rPr lang="en-US" sz="1200" b="0" i="0" u="none" strike="noStrike" cap="none" dirty="0">
                <a:solidFill>
                  <a:schemeClr val="dk1"/>
                </a:solidFill>
                <a:latin typeface="Calibri"/>
                <a:ea typeface="Calibri"/>
                <a:cs typeface="Calibri"/>
                <a:sym typeface="Calibri"/>
              </a:rPr>
              <a:t>! Prevention is truly the key here as a lot of these diseases do not have true cures and cannot be vaccinated against.  </a:t>
            </a:r>
            <a:endParaRPr dirty="0"/>
          </a:p>
          <a:p>
            <a:pPr marL="0"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	 Some of you may already be familiar with this information and that is because this PowerPoint was designed to help teach children as well.  For this program to be successful, we really need your help to pass this information along to the younger generation.  I know some</a:t>
            </a:r>
            <a:r>
              <a:rPr lang="en-US" sz="1200" b="0" i="0" u="none" strike="noStrike" cap="none" baseline="0" dirty="0">
                <a:solidFill>
                  <a:schemeClr val="dk1"/>
                </a:solidFill>
                <a:latin typeface="Calibri"/>
                <a:ea typeface="Calibri"/>
                <a:cs typeface="Calibri"/>
                <a:sym typeface="Calibri"/>
              </a:rPr>
              <a:t> of you here were involved </a:t>
            </a:r>
            <a:r>
              <a:rPr lang="en-US" sz="1200" b="0" i="0" u="none" strike="noStrike" cap="none" dirty="0">
                <a:solidFill>
                  <a:schemeClr val="dk1"/>
                </a:solidFill>
                <a:latin typeface="Calibri"/>
                <a:ea typeface="Calibri"/>
                <a:cs typeface="Calibri"/>
                <a:sym typeface="Calibri"/>
              </a:rPr>
              <a:t>with the 2015/2016 program in which we educated kids directly on zoonotic disease and prevention.  This year, we are doing the same thing but we are putting the tools to educate them in YOUR hands.  We hope that all of you will use the information in this PowerPoint along with the materials we will discuss after to help educate other people. We encourage you to spread this information to other 4-H groups, FFA groups, or really anyone, young or old.  These resources will remain available to you indefinitely and we will be here to help you with anything you need, whether that be more materials or any questions regarding this information.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With that being said, lets jump right into it!</a:t>
            </a:r>
            <a:endParaRPr sz="1200" b="0" i="0" u="none" strike="noStrike" cap="none" dirty="0">
              <a:solidFill>
                <a:schemeClr val="dk1"/>
              </a:solidFill>
              <a:latin typeface="Calibri"/>
              <a:ea typeface="Calibri"/>
              <a:cs typeface="Calibri"/>
              <a:sym typeface="Calibri"/>
            </a:endParaRPr>
          </a:p>
        </p:txBody>
      </p:sp>
      <p:sp>
        <p:nvSpPr>
          <p:cNvPr id="84" name="Shape 8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1809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Cryptosporidiosis is considered high risk because it’s very common in cattle and other livestock that are typically handled by humans and live in herds.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Animals can be infected for long periods of time, constantly spreading the disease through their feces.  </a:t>
            </a:r>
            <a:endParaRPr/>
          </a:p>
          <a:p>
            <a:pPr marL="172599" marR="0" lvl="0" indent="-17259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Millions of parasites can be released in a single bowel movement and can still infect other organisms weeks after symptoms stop.</a:t>
            </a:r>
            <a:endParaRPr/>
          </a:p>
          <a:p>
            <a:pPr marL="172599" marR="0" lvl="0" indent="-96399"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172599" marR="0" lvl="0" indent="-17259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The parasite is also able to survive and infect other animals including humans through water.  </a:t>
            </a:r>
            <a:endParaRPr/>
          </a:p>
          <a:p>
            <a:pPr marL="172599" marR="0" lvl="0" indent="-96399"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172599" marR="0" lvl="0" indent="-17259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Cryptosporidiosis is fairly common in humans, with almost 750,000 cases in the United States each year. There were 44 human cases of Crypto in Maine in 2017.</a:t>
            </a:r>
            <a:endParaRPr sz="1200" b="0" i="0" u="none" strike="noStrike" cap="none">
              <a:solidFill>
                <a:schemeClr val="dk1"/>
              </a:solidFill>
              <a:latin typeface="Calibri"/>
              <a:ea typeface="Calibri"/>
              <a:cs typeface="Calibri"/>
              <a:sym typeface="Calibri"/>
            </a:endParaRPr>
          </a:p>
        </p:txBody>
      </p:sp>
      <p:sp>
        <p:nvSpPr>
          <p:cNvPr id="320" name="Shape 320"/>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0662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E. coli</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 coli is a bacteria, and there are a few different types. Some are beneficial, and live in our intestines to help us digest food, and some are harmful. If a harmful strain of E. coli is ingested and reaches the intestines, it can cause illness in humans. </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 harmful kind of E. coli produces Shiga toxin, and this kind of E. coli typically lives in the intestines of ruminant animals, like cattle.  This</a:t>
            </a:r>
            <a:r>
              <a:rPr lang="en-US" sz="1200" b="0" i="0" u="none" strike="noStrike" cap="none" baseline="0" dirty="0">
                <a:solidFill>
                  <a:schemeClr val="dk1"/>
                </a:solidFill>
                <a:latin typeface="Calibri"/>
                <a:ea typeface="Calibri"/>
                <a:cs typeface="Calibri"/>
                <a:sym typeface="Calibri"/>
              </a:rPr>
              <a:t> is what we will be referring to when we talk about E. coli infections.  </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 coli is shed in the feces of these animals, and so it gets in their bedding, on their bodies, and on anything they may touch</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People infected with </a:t>
            </a:r>
            <a:r>
              <a:rPr lang="en-US" sz="1200" b="0" i="0" u="none" strike="noStrike" cap="none" dirty="0" err="1">
                <a:solidFill>
                  <a:schemeClr val="dk1"/>
                </a:solidFill>
                <a:latin typeface="Calibri"/>
                <a:ea typeface="Calibri"/>
                <a:cs typeface="Calibri"/>
                <a:sym typeface="Calibri"/>
              </a:rPr>
              <a:t>STECi</a:t>
            </a:r>
            <a:r>
              <a:rPr lang="en-US" sz="1200" b="0" i="0" u="none" strike="noStrike" cap="none" dirty="0">
                <a:solidFill>
                  <a:schemeClr val="dk1"/>
                </a:solidFill>
                <a:latin typeface="Calibri"/>
                <a:ea typeface="Calibri"/>
                <a:cs typeface="Calibri"/>
                <a:sym typeface="Calibri"/>
              </a:rPr>
              <a:t> generally show symptoms within 1-10 days after exposure to the bacteria, with the average being 3-4 days.  Symptoms usually last about a week unless further complications occur.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Around 5–10% of people diagnosed with </a:t>
            </a:r>
            <a:r>
              <a:rPr lang="en-US" sz="1200" b="0" i="1" u="none" strike="noStrike" cap="none" dirty="0">
                <a:solidFill>
                  <a:schemeClr val="dk1"/>
                </a:solidFill>
                <a:latin typeface="Calibri"/>
                <a:ea typeface="Calibri"/>
                <a:cs typeface="Calibri"/>
                <a:sym typeface="Calibri"/>
              </a:rPr>
              <a:t>STEC</a:t>
            </a:r>
            <a:r>
              <a:rPr lang="en-US" sz="1200" b="0" i="0" u="none" strike="noStrike" cap="none" dirty="0">
                <a:solidFill>
                  <a:schemeClr val="dk1"/>
                </a:solidFill>
                <a:latin typeface="Calibri"/>
                <a:ea typeface="Calibri"/>
                <a:cs typeface="Calibri"/>
                <a:sym typeface="Calibri"/>
              </a:rPr>
              <a:t> infection develop a potentially life-threatening complication known as </a:t>
            </a:r>
            <a:r>
              <a:rPr lang="en-US" sz="1200" b="0" i="0" u="sng" strike="noStrike" cap="none" dirty="0">
                <a:solidFill>
                  <a:schemeClr val="hlink"/>
                </a:solidFill>
                <a:latin typeface="Calibri"/>
                <a:ea typeface="Calibri"/>
                <a:cs typeface="Calibri"/>
                <a:sym typeface="Calibri"/>
                <a:hlinkClick r:id="rId3"/>
              </a:rPr>
              <a:t>hemolytic uremic syndrome (HUS)</a:t>
            </a:r>
            <a:r>
              <a:rPr lang="en-US" sz="1200" b="0" i="0" u="sng" strike="noStrike" cap="none" dirty="0">
                <a:solidFill>
                  <a:schemeClr val="dk1"/>
                </a:solidFill>
                <a:latin typeface="Calibri"/>
                <a:ea typeface="Calibri"/>
                <a:cs typeface="Calibri"/>
                <a:sym typeface="Calibri"/>
              </a:rPr>
              <a:t>,</a:t>
            </a:r>
            <a:r>
              <a:rPr lang="en-US" sz="1200" b="0" i="0" u="none" strike="noStrike" cap="none" dirty="0">
                <a:solidFill>
                  <a:schemeClr val="dk1"/>
                </a:solidFill>
                <a:latin typeface="Calibri"/>
                <a:ea typeface="Calibri"/>
                <a:cs typeface="Calibri"/>
                <a:sym typeface="Calibri"/>
              </a:rPr>
              <a:t> a type of kidney failure. People with HUS should be hospitalized because their kidneys may stop working and they may develop other serious problems. Most people with HUS recover within a few weeks, but some suffer permanent health problems or die.</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People infected with STEC have varied symptoms, however most display severe stomach cramps, diarrhea, vomiting, and a low fever.  People who develop hemolytic uremic syndrome will display decreased urination, lethargy, and the loss of pink coloration in the cheeks and inside the lower eyelids.  Animals generally will not display symptoms.</a:t>
            </a:r>
            <a:endParaRPr dirty="0"/>
          </a:p>
        </p:txBody>
      </p:sp>
      <p:sp>
        <p:nvSpPr>
          <p:cNvPr id="332" name="Shape 332"/>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4491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342" name="Shape 3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3" name="Shape 34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E. coli is a high risk disease because it’s typical hosts, ruminants, are often directly handled by people.  Ruminants are animals that have multiple stomach compartments such as cattle, sheep, goats, buffalo, deer, and more.  These animals will generally not show symptoms when they have this bacteria, so even healthy animals can pass on this bacteria.</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E. coli in humans is not as common as the other disease, however it is just as dangerous.  There is approximately 100,000 human cases of STEC infections every year in the United States.  There were 35 human cases in Maine in 2017 along with 2 cases of HUS.  HUS, like previously discussed, is a type of kidney failure that can sometimes be fatal.  </a:t>
            </a:r>
            <a:endParaRPr sz="1200" b="0" i="0" u="none" strike="noStrike" cap="none" dirty="0">
              <a:solidFill>
                <a:schemeClr val="dk1"/>
              </a:solidFill>
              <a:latin typeface="Calibri"/>
              <a:ea typeface="Calibri"/>
              <a:cs typeface="Calibri"/>
              <a:sym typeface="Calibri"/>
            </a:endParaRPr>
          </a:p>
        </p:txBody>
      </p:sp>
      <p:sp>
        <p:nvSpPr>
          <p:cNvPr id="344" name="Shape 344"/>
          <p:cNvSpPr txBox="1"/>
          <p:nvPr/>
        </p:nvSpPr>
        <p:spPr>
          <a:xfrm>
            <a:off x="4059181" y="8829968"/>
            <a:ext cx="3105348" cy="464820"/>
          </a:xfrm>
          <a:prstGeom prst="rect">
            <a:avLst/>
          </a:prstGeom>
          <a:noFill/>
          <a:ln>
            <a:noFill/>
          </a:ln>
        </p:spPr>
        <p:txBody>
          <a:bodyPr spcFirstLastPara="1" wrap="square" lIns="93800" tIns="46900" rIns="93800" bIns="469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07733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Salmonella:</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Salmonella is a bacteria.</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Salmonella is carried by many species, however most human infections are from exposure to chickens and reptiles</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People infected with Salmonella generally start showing symptoms within 12-72 hours after exposure.  These symptoms usually last 4-7 days.  </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Symptoms in humans often include diarrhea, fever, and abdominal cramps.  Animals will generally not show symptoms of salmonella.  </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Salmonella lives in the intestines of infected animals and is spread by their feces.  Raw meat, eggs, or milk from infected animals can also transmit this disease.  </a:t>
            </a:r>
            <a:endParaRPr sz="1200" b="0" i="0" u="none" strike="noStrike" cap="none">
              <a:solidFill>
                <a:schemeClr val="dk1"/>
              </a:solidFill>
              <a:latin typeface="Calibri"/>
              <a:ea typeface="Calibri"/>
              <a:cs typeface="Calibri"/>
              <a:sym typeface="Calibri"/>
            </a:endParaRPr>
          </a:p>
          <a:p>
            <a:pPr marL="175879" marR="0" lvl="0" indent="-99679"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354" name="Shape 35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463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Salmonella is a big concern as virtually any animal including household pets such as dogs and cats can get this disease and some will not show symptoms.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Salmonella is fairly common in the United States with 1.2 million human cases each year.  In 2017, there were 102 human cases of salmonella infections</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in Maine.</a:t>
            </a:r>
            <a:endParaRPr sz="1200" b="0" i="0" u="none" strike="noStrike" cap="none" dirty="0">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561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6" name="Shape 376"/>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175879" marR="0" lvl="0" indent="-175879" algn="l" rtl="0">
              <a:spcBef>
                <a:spcPts val="0"/>
              </a:spcBef>
              <a:spcAft>
                <a:spcPts val="0"/>
              </a:spcAft>
              <a:buClr>
                <a:schemeClr val="dk1"/>
              </a:buClr>
              <a:buSzPts val="1200"/>
              <a:buFont typeface="Arial"/>
              <a:buChar char="•"/>
            </a:pPr>
            <a:r>
              <a:rPr lang="en-US" sz="1200" b="0" i="0" u="none" strike="noStrike" cap="none" dirty="0" err="1">
                <a:solidFill>
                  <a:schemeClr val="dk1"/>
                </a:solidFill>
                <a:latin typeface="Calibri"/>
                <a:ea typeface="Calibri"/>
                <a:cs typeface="Calibri"/>
                <a:sym typeface="Calibri"/>
              </a:rPr>
              <a:t>Ascaris</a:t>
            </a:r>
            <a:r>
              <a:rPr lang="en-US" sz="1200" b="0" i="0" u="none" strike="noStrike" cap="none" dirty="0">
                <a:solidFill>
                  <a:schemeClr val="dk1"/>
                </a:solidFill>
                <a:latin typeface="Calibri"/>
                <a:ea typeface="Calibri"/>
                <a:cs typeface="Calibri"/>
                <a:sym typeface="Calibri"/>
              </a:rPr>
              <a:t> is a type of roundworm that is most common in pigs, however it can infect virtually any animal.</a:t>
            </a:r>
            <a:endParaRPr sz="1200" b="0" i="0" u="none" strike="noStrike" cap="none" dirty="0">
              <a:solidFill>
                <a:schemeClr val="dk1"/>
              </a:solidFill>
              <a:latin typeface="Calibri"/>
              <a:ea typeface="Calibri"/>
              <a:cs typeface="Calibri"/>
              <a:sym typeface="Calibri"/>
            </a:endParaRPr>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Worms have life cycles:</a:t>
            </a:r>
            <a:endParaRPr dirty="0"/>
          </a:p>
          <a:p>
            <a:pPr marL="644886"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They infect pigs when they are living as eggs in the soil</a:t>
            </a:r>
            <a:endParaRPr dirty="0"/>
          </a:p>
          <a:p>
            <a:pPr marL="644886"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Once eaten by a pig, the egg can grow into an adult</a:t>
            </a:r>
            <a:endParaRPr dirty="0"/>
          </a:p>
          <a:p>
            <a:pPr marL="644886"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The adult releases more eggs within the intestine of the pig, and these are shed into the soil</a:t>
            </a:r>
            <a:endParaRPr dirty="0"/>
          </a:p>
          <a:p>
            <a:pPr marL="644886"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Occasionally an adult worm will be passed in the feces as well…they can be over a foot long!</a:t>
            </a:r>
            <a:endParaRPr sz="1200" b="0" i="0" u="none" strike="noStrike" cap="none" dirty="0">
              <a:solidFill>
                <a:schemeClr val="dk1"/>
              </a:solidFill>
              <a:latin typeface="Calibri"/>
              <a:ea typeface="Calibri"/>
              <a:cs typeface="Calibri"/>
              <a:sym typeface="Calibri"/>
            </a:endParaRPr>
          </a:p>
          <a:p>
            <a:pPr marL="644886"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Mostly transmitted through pig feces-the eggs get mixed in with soil and can live there for years. </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In order to prevent this:</a:t>
            </a:r>
            <a:endParaRPr dirty="0"/>
          </a:p>
          <a:p>
            <a:pPr marL="636142"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Pigs need to be dewormed at least yearly, and maybe more for younger pigs</a:t>
            </a:r>
            <a:endParaRPr sz="1200" b="0" i="0" u="none" strike="noStrike" cap="none" dirty="0">
              <a:solidFill>
                <a:schemeClr val="dk1"/>
              </a:solidFill>
              <a:latin typeface="Calibri"/>
              <a:ea typeface="Calibri"/>
              <a:cs typeface="Calibri"/>
              <a:sym typeface="Calibri"/>
            </a:endParaRPr>
          </a:p>
          <a:p>
            <a:pPr marL="636142"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If infected, keep them away from growing vegetables, and don’t use their manure or bedding</a:t>
            </a:r>
            <a:endParaRPr dirty="0"/>
          </a:p>
          <a:p>
            <a:pPr marL="636142" marR="0" lvl="1"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Always wash produce before eating.</a:t>
            </a:r>
            <a:endParaRPr dirty="0"/>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People will start to show symptoms around 8 days after exposure to </a:t>
            </a:r>
            <a:r>
              <a:rPr lang="en-US" sz="1200" b="0" i="0" u="none" strike="noStrike" cap="none" dirty="0" err="1">
                <a:solidFill>
                  <a:schemeClr val="dk1"/>
                </a:solidFill>
                <a:latin typeface="Calibri"/>
                <a:ea typeface="Calibri"/>
                <a:cs typeface="Calibri"/>
                <a:sym typeface="Calibri"/>
              </a:rPr>
              <a:t>Ascaris</a:t>
            </a:r>
            <a:r>
              <a:rPr lang="en-US" sz="1200" b="0" i="0" u="none" strike="noStrike" cap="none" dirty="0">
                <a:solidFill>
                  <a:schemeClr val="dk1"/>
                </a:solidFill>
                <a:latin typeface="Calibri"/>
                <a:ea typeface="Calibri"/>
                <a:cs typeface="Calibri"/>
                <a:sym typeface="Calibri"/>
              </a:rPr>
              <a:t>, which is the time it takes for an ingested egg to develop into an adult.  Symptoms can last indefinitely, as adults </a:t>
            </a:r>
            <a:r>
              <a:rPr lang="en-US" sz="1200" b="0" i="0" u="none" strike="noStrike" cap="none" dirty="0" err="1">
                <a:solidFill>
                  <a:schemeClr val="dk1"/>
                </a:solidFill>
                <a:latin typeface="Calibri"/>
                <a:ea typeface="Calibri"/>
                <a:cs typeface="Calibri"/>
                <a:sym typeface="Calibri"/>
              </a:rPr>
              <a:t>Ascaris</a:t>
            </a:r>
            <a:r>
              <a:rPr lang="en-US" sz="1200" b="0" i="0" u="none" strike="noStrike" cap="none" dirty="0">
                <a:solidFill>
                  <a:schemeClr val="dk1"/>
                </a:solidFill>
                <a:latin typeface="Calibri"/>
                <a:ea typeface="Calibri"/>
                <a:cs typeface="Calibri"/>
                <a:sym typeface="Calibri"/>
              </a:rPr>
              <a:t> worms can live for years.</a:t>
            </a:r>
            <a:endParaRPr dirty="0"/>
          </a:p>
          <a:p>
            <a:pPr marL="175879" marR="0" lvl="0" indent="-99679" algn="l" rtl="0">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People generally will not show symptoms other than light abdominal discomfort.  Heavy infections can result in intestinal blockages, coughing, and </a:t>
            </a:r>
            <a:r>
              <a:rPr lang="en-US" sz="1200" b="0" i="0" u="none" strike="noStrike" cap="none" dirty="0" err="1">
                <a:solidFill>
                  <a:schemeClr val="dk1"/>
                </a:solidFill>
                <a:latin typeface="Calibri"/>
                <a:ea typeface="Calibri"/>
                <a:cs typeface="Calibri"/>
                <a:sym typeface="Calibri"/>
              </a:rPr>
              <a:t>impaird</a:t>
            </a:r>
            <a:r>
              <a:rPr lang="en-US" sz="1200" b="0" i="0" u="none" strike="noStrike" cap="none" dirty="0">
                <a:solidFill>
                  <a:schemeClr val="dk1"/>
                </a:solidFill>
                <a:latin typeface="Calibri"/>
                <a:ea typeface="Calibri"/>
                <a:cs typeface="Calibri"/>
                <a:sym typeface="Calibri"/>
              </a:rPr>
              <a:t> growth.  Pigs and other animals generally will not show symptoms.  </a:t>
            </a:r>
            <a:endParaRPr dirty="0"/>
          </a:p>
        </p:txBody>
      </p:sp>
      <p:sp>
        <p:nvSpPr>
          <p:cNvPr id="377" name="Shape 377"/>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0590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Ascaris eggs can live in soil for years and can contaminate anything grown from this soil or fed on the soil (grazing).  The only way to know a pig has this is to get a fecal (test poop for signs of ascaris worms or eggs) and the only way to prevent is to worm pigs regularly.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Ascaris worms can cause serious internal damage such as blockages and can impair growth in kids and younger animals.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Ascaris is somewhat uncommon in the United States but still very much exists.  An estimated 807-1,221 million people worldwide are infected with ascaris.</a:t>
            </a:r>
            <a:endParaRPr/>
          </a:p>
        </p:txBody>
      </p:sp>
      <p:sp>
        <p:nvSpPr>
          <p:cNvPr id="389" name="Shape 389"/>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8882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1" name="Shape 401"/>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8508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Prevention for all of these diseases is fortunately very similar and pretty easy.</a:t>
            </a:r>
            <a:endParaRPr sz="1100" b="0" i="0" u="none" strike="noStrike" cap="none">
              <a:solidFill>
                <a:schemeClr val="dk1"/>
              </a:solidFill>
              <a:latin typeface="Calibri"/>
              <a:ea typeface="Calibri"/>
              <a:cs typeface="Calibri"/>
              <a:sym typeface="Calibri"/>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Always wash your hands </a:t>
            </a:r>
            <a:endParaRPr/>
          </a:p>
          <a:p>
            <a:pPr marL="644886" marR="0" lvl="1"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After being around animals</a:t>
            </a:r>
            <a:endParaRPr/>
          </a:p>
          <a:p>
            <a:pPr marL="644886" marR="0" lvl="1"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After touching animals or their feces</a:t>
            </a:r>
            <a:endParaRPr/>
          </a:p>
          <a:p>
            <a:pPr marL="644886" marR="0" lvl="1"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Before eating or preparing food</a:t>
            </a:r>
            <a:endParaRPr/>
          </a:p>
          <a:p>
            <a:pPr marL="644886" marR="0" lvl="1"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After touching raw meat and poultry</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Keep any fruit and vegetables away from raw meat and poultry, and wash your hands after touching it</a:t>
            </a:r>
            <a:endParaRPr/>
          </a:p>
          <a:p>
            <a:pPr marL="636142" marR="0" lvl="1"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Wash produce before eating it</a:t>
            </a:r>
            <a:endParaRPr/>
          </a:p>
          <a:p>
            <a:pPr marL="636142" marR="0" lvl="1" indent="-99678"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Prevention in animals includes regular deworming for parasites and a clean, well ventilated environment.  Always avoid sharing equipment and/or allowing contact with other herds as this could potentially spread the parasite from one farm to another.  </a:t>
            </a:r>
            <a:endParaRPr sz="1200" b="0" i="0" u="none" strike="noStrike" cap="none">
              <a:solidFill>
                <a:schemeClr val="dk1"/>
              </a:solidFill>
              <a:latin typeface="Calibri"/>
              <a:ea typeface="Calibri"/>
              <a:cs typeface="Calibri"/>
              <a:sym typeface="Calibri"/>
            </a:endParaRPr>
          </a:p>
        </p:txBody>
      </p:sp>
      <p:sp>
        <p:nvSpPr>
          <p:cNvPr id="408" name="Shape 408"/>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0799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701040" y="4415791"/>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17" name="Shape 4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58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175879" marR="0" lvl="0" indent="-17587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One Health is a way to look at health that combines animals, humans and the environment,</a:t>
            </a:r>
            <a:r>
              <a:rPr lang="en-US" sz="1200" b="0" i="0" u="none" strike="noStrike" cap="none" baseline="0" dirty="0">
                <a:solidFill>
                  <a:schemeClr val="dk1"/>
                </a:solidFill>
                <a:latin typeface="Calibri"/>
                <a:ea typeface="Calibri"/>
                <a:cs typeface="Calibri"/>
                <a:sym typeface="Calibri"/>
              </a:rPr>
              <a:t> and recognizes that the three are all </a:t>
            </a:r>
            <a:r>
              <a:rPr lang="en-US" sz="1200" b="0" i="0" u="none" strike="noStrike" cap="none" dirty="0">
                <a:solidFill>
                  <a:schemeClr val="dk1"/>
                </a:solidFill>
                <a:latin typeface="Calibri"/>
                <a:ea typeface="Calibri"/>
                <a:cs typeface="Calibri"/>
                <a:sym typeface="Calibri"/>
              </a:rPr>
              <a:t>connected.  This will be a common trend that we talk about during this PowerPoint, as all three aspects of the triad (humans, animals, and the environment) must all be healthy in order to truly lower the risk of disease locally, nationally, and worldwide.  This is not a new concept, however it has become more important as the validity of this model has been verified and a worldwide effort to take a collaborative approach to health has gained speed.</a:t>
            </a: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3964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Does anyone have any questions regarding enteric illnesses?</a:t>
            </a: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8084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Even though this is generally looked over, handwashing is really essential to preventing these diseases.  It’s inexpensive, simple, easy, and can be done virtually anywhere.  Since most of these diseases cannot be vaccinated against, handwashing is one of the best possible ways to prevent both catching as well as spreading these diseases.  Studies have proven the most effective handwashing techniques for preventing the spread of germs. </a:t>
            </a:r>
            <a:endParaRPr/>
          </a:p>
          <a:p>
            <a:pPr marL="172599" marR="0" lvl="0" indent="-17259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First, wet your hands, which will help the soap make bubbles better. The bubbles help pick up the germs and move them off of your hands.</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Add soap to your hands, and scrub the entire surface of your hands, including the backs of them, in between your fingers, and underneath your fingernails. Make sure to scrub really well, for 20 seconds. </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Rinse all the soap and germs off your hands in running water.</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Then dry your hands off on a clean towel or air dry them.</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*If you don’t have water/soap available, use hand sanitizer, and rub it over your hands until they’re dry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32" name="Shape 432"/>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057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9" name="Shape 439"/>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fact that healthy animals can carry disease is not something everyone is aware of.  Most everyone knows to stay away from a visibly sick animal, but who suspects a healthy and robust calf, pig, or chicken to spread a disease that could potentially be very harmful or even fatal?</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Education is key to the preventing these diseases as it allows for mindful interactions between humans and animals.  Simple steps to prevention such as washing your hands after handling animals or equipment used for animals, yearly worming, and being aware that these diseases are out there can reduce the risk of disease both at fairs as well as at farms exponentially.</a:t>
            </a:r>
            <a:endParaRPr sz="1200" b="0" i="0" u="none" strike="noStrike" cap="none">
              <a:solidFill>
                <a:schemeClr val="dk1"/>
              </a:solidFill>
              <a:latin typeface="Calibri"/>
              <a:ea typeface="Calibri"/>
              <a:cs typeface="Calibri"/>
              <a:sym typeface="Calibri"/>
            </a:endParaRPr>
          </a:p>
        </p:txBody>
      </p:sp>
      <p:sp>
        <p:nvSpPr>
          <p:cNvPr id="440" name="Shape 440"/>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4966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Farmers and people</a:t>
            </a:r>
            <a:r>
              <a:rPr lang="en-US" sz="1200" b="0" i="0" u="none" strike="noStrike" cap="none" baseline="0" dirty="0">
                <a:solidFill>
                  <a:schemeClr val="dk1"/>
                </a:solidFill>
                <a:latin typeface="Calibri"/>
                <a:ea typeface="Calibri"/>
                <a:cs typeface="Calibri"/>
                <a:sym typeface="Calibri"/>
              </a:rPr>
              <a:t> with animals willingly take on the risk of potentially being infected with one of these diseases, however the public is not always aware.  Healthy people are unlikely to develop severe symptoms and therefore any infections will most likely go unnoticed.  Our job is to help make sure people (and especially kids) are aware of these risks and the simple steps that can be taken to prevent them.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And I just really want to emphasize that all of this is NOT to scare people or make things harder for the ag world.  We all know things are already hard enough as it is!  This is to make things easier and safer.  Increased education on these diseases and how to prevent them will make farms, fairs, and anywhere animals and people interact a safer place, not only for humans but for animals, too.  People normally do not worry about their illnesses being able to infect animals that they interact with but all of this goes to show that it definitely can.  All it takes is one sick person to cause a huge, farm or town wide animal outbreak or one sick animal to cause a human outbreak.  I truly would not be standing here if this did not have farm and fair’s best interests in mind, and this does.  Humans will never stop interacting with animals and allowing the public to interact with animals is what keeps agriculture alive.  We can keep this interaction positive by recognizing even healthy animals may harbor potentially deadly diseases and we should always do what we can to minimize that risk.  </a:t>
            </a:r>
            <a:endParaRPr lang="en-US" sz="1200" b="0" i="0" u="none" strike="noStrike" cap="none" dirty="0">
              <a:solidFill>
                <a:schemeClr val="dk1"/>
              </a:solidFill>
              <a:latin typeface="Calibri"/>
              <a:ea typeface="Calibri"/>
              <a:cs typeface="Calibri"/>
              <a:sym typeface="Calibri"/>
            </a:endParaRPr>
          </a:p>
        </p:txBody>
      </p:sp>
      <p:sp>
        <p:nvSpPr>
          <p:cNvPr id="447" name="Shape 447"/>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2784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6" name="Shape 456"/>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Now I know</a:t>
            </a:r>
            <a:r>
              <a:rPr lang="en-US" sz="1200" b="0" i="0" u="none" strike="noStrike" cap="none" baseline="0" dirty="0">
                <a:solidFill>
                  <a:schemeClr val="dk1"/>
                </a:solidFill>
                <a:latin typeface="Calibri"/>
                <a:ea typeface="Calibri"/>
                <a:cs typeface="Calibri"/>
                <a:sym typeface="Calibri"/>
              </a:rPr>
              <a:t> all of you are probably wondering (as did I) why you haven’t gotten these diseases if you’re constantly around animals.  There is no right or wrong answer to this, however it’s important to note that these diseases are likely to cause only mild symptoms in healthy individuals.  A healthy adult who contracts a disease such as cryptosporidiosis may only have mild diarrhea for a couple days before it completely resolves on its own, which would commonly be overlooked.  The only way to truly know for sure is to get a fecal test at some point during the period diarrhea occurred to test for different bacteria and/or parasites. </a:t>
            </a: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While a lot of these cases will not be serious, younger kids, older adults, and immunosuppressed individuals are at high risk for not only contracting the disease but also experiencing far more severe symptoms</a:t>
            </a:r>
            <a:r>
              <a:rPr lang="en-US" sz="1200" b="0" i="0" u="none" strike="noStrike" cap="none" baseline="0" dirty="0">
                <a:solidFill>
                  <a:schemeClr val="dk1"/>
                </a:solidFill>
                <a:latin typeface="Calibri"/>
                <a:ea typeface="Calibri"/>
                <a:cs typeface="Calibri"/>
                <a:sym typeface="Calibri"/>
              </a:rPr>
              <a:t> and even death.  Since most do not have a cure and hospitals can only conduct supportive care (meaning treating the secondary symptoms such as diarrhea, vomiting, fever), prevention is the best shot we all have at stopping these diseases.</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With that being said, let’s elaborate on ways to prevent these diseases both at the fair as well as at the farm.</a:t>
            </a:r>
            <a:endParaRPr sz="1200" b="0" i="0" u="none" strike="noStrike" cap="none" dirty="0">
              <a:solidFill>
                <a:schemeClr val="dk1"/>
              </a:solidFill>
              <a:latin typeface="Calibri"/>
              <a:ea typeface="Calibri"/>
              <a:cs typeface="Calibri"/>
              <a:sym typeface="Calibri"/>
            </a:endParaRPr>
          </a:p>
        </p:txBody>
      </p:sp>
      <p:sp>
        <p:nvSpPr>
          <p:cNvPr id="457" name="Shape 457"/>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7782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3" name="Shape 46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Biosecurity is a set of protocols to help prevent the introduction and spread of disease.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Biosecurity will help to keep your own herd safe from the introduction of new pathogens as well as helping to minimize the spread of existing ones.  Biosecurity protects both animals as well as people.</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Boot washing is a very effective way of helping to make an area </a:t>
            </a:r>
            <a:r>
              <a:rPr lang="en-US" sz="1200" b="0" i="0" u="none" strike="noStrike" cap="none" dirty="0" err="1">
                <a:solidFill>
                  <a:schemeClr val="dk1"/>
                </a:solidFill>
                <a:latin typeface="Calibri"/>
                <a:ea typeface="Calibri"/>
                <a:cs typeface="Calibri"/>
                <a:sym typeface="Calibri"/>
              </a:rPr>
              <a:t>biosecure</a:t>
            </a:r>
            <a:r>
              <a:rPr lang="en-US" sz="1200" b="0" i="0" u="none" strike="noStrike" cap="none" dirty="0">
                <a:solidFill>
                  <a:schemeClr val="dk1"/>
                </a:solidFill>
                <a:latin typeface="Calibri"/>
                <a:ea typeface="Calibri"/>
                <a:cs typeface="Calibri"/>
                <a:sym typeface="Calibri"/>
              </a:rPr>
              <a:t>.  This photo shows the bacteria grown from the bottom of boots that have been disinfected, rinsed, or kept dirty.  </a:t>
            </a:r>
            <a:endParaRPr dirty="0"/>
          </a:p>
        </p:txBody>
      </p:sp>
      <p:sp>
        <p:nvSpPr>
          <p:cNvPr id="464" name="Shape 46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9955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9160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Visitors can carry pathogens inside of the farm and into fair exhibits on their clothes, boots, their own bodies, or even their vehicles.  </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You can prevent the spread of these diseases on farms and fairs by requiring visitors to have clean boots and clothes as well as going through a boot wash station prior to entering the farm.  Any sick people should avoid handling animals unless absolutely necessary, especially outside visitors.  Requesting that all visitors wash their hands prior to handling the animals can help stop diseases from being passed on to your herd.</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When leaving, it is a good idea to repeat the same steps – washing boots and washing hands.  This will prevent any pathogens from your farm to spreading to other farms or infecting people.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Last but not least, do not share equipment with your neighbor to avoid passing pathogens from one farm to another.  Fomites, or objects</a:t>
            </a:r>
            <a:r>
              <a:rPr lang="en-US" sz="1200" b="0" i="0" u="none" strike="noStrike" cap="none" baseline="0" dirty="0">
                <a:solidFill>
                  <a:schemeClr val="dk1"/>
                </a:solidFill>
                <a:latin typeface="Calibri"/>
                <a:ea typeface="Calibri"/>
                <a:cs typeface="Calibri"/>
                <a:sym typeface="Calibri"/>
              </a:rPr>
              <a:t> that are likely to carry infectious materials, such as clothes, boots, shovels, and pitchforks can all pass on pathogens from one area or organism to another.  If you work at multiple farms, for example, it’s best  to have separate clothing and equipment for each farm.  </a:t>
            </a:r>
            <a:endParaRPr dirty="0"/>
          </a:p>
        </p:txBody>
      </p:sp>
      <p:sp>
        <p:nvSpPr>
          <p:cNvPr id="473" name="Shape 473"/>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16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701040" y="4415791"/>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Fairs are educational</a:t>
            </a:r>
            <a:r>
              <a:rPr lang="en-US" baseline="0" dirty="0"/>
              <a:t>, fun, and are a great way for people involved in agriculture to connect and interact with the public.  I don’t know how many times I have heard people call cows “horses and goats “sheep” or vice versa.  Without fairs, the public would be potentially losing out on that education and people would be even less in tune with agriculture and where their food comes from.  The key, and main point, to this is to encourage HEALTHY interactions between animals and people. </a:t>
            </a:r>
          </a:p>
          <a:p>
            <a:pPr marL="171450" lvl="0" indent="-171450">
              <a:spcBef>
                <a:spcPts val="0"/>
              </a:spcBef>
              <a:spcAft>
                <a:spcPts val="0"/>
              </a:spcAft>
              <a:buFont typeface="Arial" charset="0"/>
              <a:buChar char="•"/>
            </a:pPr>
            <a:r>
              <a:rPr lang="en-US" baseline="0" dirty="0"/>
              <a:t>Let people know that they can pass on potentially harmful illnesses to animals and catch potentially harmful illnesses, too.  </a:t>
            </a:r>
          </a:p>
          <a:p>
            <a:pPr marL="171450" lvl="0" indent="-171450">
              <a:spcBef>
                <a:spcPts val="0"/>
              </a:spcBef>
              <a:spcAft>
                <a:spcPts val="0"/>
              </a:spcAft>
              <a:buFont typeface="Arial" charset="0"/>
              <a:buChar char="•"/>
            </a:pPr>
            <a:r>
              <a:rPr lang="en-US" baseline="0" dirty="0"/>
              <a:t>Ask people to wash or sanitize their hands before AND after handling your animals.  Touching several different animals back to back can spread disease from one farm to another, and these diseases can travel back to your farm and infect entire herds.  </a:t>
            </a:r>
          </a:p>
          <a:p>
            <a:pPr marL="171450" lvl="0" indent="-171450">
              <a:spcBef>
                <a:spcPts val="0"/>
              </a:spcBef>
              <a:spcAft>
                <a:spcPts val="0"/>
              </a:spcAft>
              <a:buFont typeface="Arial" charset="0"/>
              <a:buChar char="•"/>
            </a:pPr>
            <a:r>
              <a:rPr lang="en-US" baseline="0" dirty="0"/>
              <a:t>Discourage situations where pathogens are more likely to be spread, such as kissing animals, driving strollers through barns, and using pacifiers that could potentially be dropped and reused.  </a:t>
            </a:r>
          </a:p>
          <a:p>
            <a:pPr marL="171450" lvl="0" indent="-171450">
              <a:spcBef>
                <a:spcPts val="0"/>
              </a:spcBef>
              <a:spcAft>
                <a:spcPts val="0"/>
              </a:spcAft>
              <a:buFont typeface="Arial" charset="0"/>
              <a:buChar char="•"/>
            </a:pPr>
            <a:r>
              <a:rPr lang="en-US" baseline="0" dirty="0"/>
              <a:t>Keep human eating areas away from manure storage and eating areas</a:t>
            </a:r>
          </a:p>
          <a:p>
            <a:pPr marL="171450" lvl="0" indent="-171450">
              <a:spcBef>
                <a:spcPts val="0"/>
              </a:spcBef>
              <a:spcAft>
                <a:spcPts val="0"/>
              </a:spcAft>
              <a:buFont typeface="Arial" charset="0"/>
              <a:buChar char="•"/>
            </a:pPr>
            <a:endParaRPr lang="en-US" baseline="0" dirty="0"/>
          </a:p>
          <a:p>
            <a:pPr marL="0" lvl="0" indent="0">
              <a:spcBef>
                <a:spcPts val="0"/>
              </a:spcBef>
              <a:spcAft>
                <a:spcPts val="0"/>
              </a:spcAft>
              <a:buFont typeface="Arial" charset="0"/>
              <a:buNone/>
            </a:pPr>
            <a:r>
              <a:rPr lang="en-US" baseline="0" dirty="0"/>
              <a:t>And please use and encourage the use of signage for those you cannot speak to directly.  </a:t>
            </a:r>
            <a:endParaRPr dirty="0"/>
          </a:p>
        </p:txBody>
      </p:sp>
      <p:sp>
        <p:nvSpPr>
          <p:cNvPr id="481" name="Shape 4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6066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701040" y="4415791"/>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7" name="Shape 4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27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Before we start the discussing the pathogens in detail, let’s go over glossary terms that will be used so we are all on the same page.  You should</a:t>
            </a:r>
            <a:r>
              <a:rPr lang="en-US" sz="1200" b="0" i="0" u="none" strike="noStrike" cap="none" baseline="0" dirty="0">
                <a:solidFill>
                  <a:schemeClr val="dk1"/>
                </a:solidFill>
                <a:latin typeface="Calibri"/>
                <a:ea typeface="Calibri"/>
                <a:cs typeface="Calibri"/>
                <a:sym typeface="Calibri"/>
              </a:rPr>
              <a:t> have a glossary list in your packets as well, so please feel free to refer to that as well throughout the presentation if anything comes up that you are unfamiliar with.  </a:t>
            </a:r>
            <a:endParaRPr sz="1200" b="0" i="0" u="none" strike="noStrike" cap="none" dirty="0">
              <a:solidFill>
                <a:schemeClr val="dk1"/>
              </a:solidFill>
              <a:latin typeface="Calibri"/>
              <a:ea typeface="Calibri"/>
              <a:cs typeface="Calibri"/>
              <a:sym typeface="Calibri"/>
            </a:endParaRPr>
          </a:p>
        </p:txBody>
      </p:sp>
      <p:sp>
        <p:nvSpPr>
          <p:cNvPr id="98" name="Shape 98"/>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5770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3" name="Shape 49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One very successful method for preventing the spread of disease is by quarantining.  Quarantining</a:t>
            </a:r>
            <a:r>
              <a:rPr lang="en-US" sz="1200" b="0" i="0" u="none" strike="noStrike" cap="none" baseline="0" dirty="0">
                <a:solidFill>
                  <a:schemeClr val="dk1"/>
                </a:solidFill>
                <a:latin typeface="Calibri"/>
                <a:ea typeface="Calibri"/>
                <a:cs typeface="Calibri"/>
                <a:sym typeface="Calibri"/>
              </a:rPr>
              <a:t> is the process of isolating an animal or animals to prevent the spread of disease between them and the main population.  This can be one of the most effective ways to prevent disease outbreak on your own farm.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In order for quarantine to be successful, the animal must be completely separated.  The animals should not be able to touch each other and different equipment should be used for cleaning and feeding the quarantined animals.  Since clothes and boots can spread disease as well, a separate set of clothes and boots should be worn when handling the quarantined animals.  To prevent against the majority of diseases, a 21 day quarantine is recommended.  </a:t>
            </a:r>
          </a:p>
          <a:p>
            <a:pPr marL="0" marR="0" lvl="0" indent="0" algn="l" rtl="0">
              <a:spcBef>
                <a:spcPts val="0"/>
              </a:spcBef>
              <a:spcAft>
                <a:spcPts val="0"/>
              </a:spcAft>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baseline="0" dirty="0">
                <a:solidFill>
                  <a:schemeClr val="dk1"/>
                </a:solidFill>
                <a:latin typeface="Calibri"/>
                <a:ea typeface="Calibri"/>
                <a:cs typeface="Calibri"/>
                <a:sym typeface="Calibri"/>
              </a:rPr>
              <a:t>I know this can seem like a hassle to some, however this could be the difference between a few animals catching a disease and the entire herd and we all know how awful it is for a whole herd to catch a serious illness, especially if it is a large one.  To be safe, new animals should always be quarantined before introducing them in the main herd as new animals can carry disease that your original herd has no defense against. This is true for different species as well.  Even my farm fell victim to a wide spread disease when we brought a goat and did not quarantine and our herd fell victim to a diarrheal disease that impacted the entire herd.  We even suffered a few loses.  Thinking </a:t>
            </a:r>
            <a:endParaRPr sz="1200" b="0" i="0" u="none" strike="noStrike" cap="none" dirty="0">
              <a:solidFill>
                <a:schemeClr val="dk1"/>
              </a:solidFill>
              <a:latin typeface="Calibri"/>
              <a:ea typeface="Calibri"/>
              <a:cs typeface="Calibri"/>
              <a:sym typeface="Calibri"/>
            </a:endParaRPr>
          </a:p>
        </p:txBody>
      </p:sp>
      <p:sp>
        <p:nvSpPr>
          <p:cNvPr id="494" name="Shape 49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94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701040" y="4415791"/>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05" name="Shape 5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119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1" name="Shape 511"/>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Careers in Public Health:</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If you are interested about what you learned about today, you can consider a career in public health</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Public health promotes health in a community through prevention methods</a:t>
            </a:r>
            <a:endParaRPr/>
          </a:p>
          <a:p>
            <a:pPr marL="175879" marR="0" lvl="0" indent="-175879"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Michele is a Veterinarian and Sara is an epidemiologist, so you can as them some questions about what they do</a:t>
            </a:r>
            <a:endParaRPr/>
          </a:p>
        </p:txBody>
      </p:sp>
      <p:sp>
        <p:nvSpPr>
          <p:cNvPr id="512" name="Shape 512"/>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6669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701040" y="4415791"/>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8" name="Shape 5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184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6" name="Shape 526"/>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527" name="Shape 527"/>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195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Chances are, most of you out there have heard of the flu, salmonella, or rabies.  These are actually all types of zoonotic diseases.  Zoonotic diseases are diseases which can be spread from animals to humans </a:t>
            </a:r>
            <a:endParaRPr dirty="0"/>
          </a:p>
          <a:p>
            <a:pPr marL="632862" marR="0" lvl="1"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Even though this is not usually a word you will hear everyday, over half of all human diseases are zoonotic and over ¾ of all human infectious diseases originated from animals.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Prevention is truly the key because most zoonotic diseases cannot be vaccinated against and do not have a cure like we discussed earlier.  A lot of these diseases have the potential to become very serious, even in healthy individuals, however there are populations that are much more at risk for serious complications and even death.  </a:t>
            </a:r>
            <a:endParaRPr dirty="0"/>
          </a:p>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Research has shown that children under 5 and especially infants are very much at risk for contacting these diseases and experiencing severe symptoms.  Adults 65 and older are also susceptible along with pregnant women.</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Immunocompromised individuals, or individuals</a:t>
            </a:r>
            <a:r>
              <a:rPr lang="en-US" sz="1200" b="0" i="0" u="none" strike="noStrike" cap="none" baseline="0" dirty="0">
                <a:solidFill>
                  <a:schemeClr val="dk1"/>
                </a:solidFill>
                <a:latin typeface="Calibri"/>
                <a:ea typeface="Calibri"/>
                <a:cs typeface="Calibri"/>
                <a:sym typeface="Calibri"/>
              </a:rPr>
              <a:t> with a weakened immune system,</a:t>
            </a:r>
            <a:r>
              <a:rPr lang="en-US" sz="1200" b="0" i="0" u="none" strike="noStrike" cap="none" dirty="0">
                <a:solidFill>
                  <a:schemeClr val="dk1"/>
                </a:solidFill>
                <a:latin typeface="Calibri"/>
                <a:ea typeface="Calibri"/>
                <a:cs typeface="Calibri"/>
                <a:sym typeface="Calibri"/>
              </a:rPr>
              <a:t> are very much at risk as</a:t>
            </a:r>
            <a:r>
              <a:rPr lang="en-US" sz="1200" b="0" i="0" u="none" strike="noStrike" cap="none" baseline="0" dirty="0">
                <a:solidFill>
                  <a:schemeClr val="dk1"/>
                </a:solidFill>
                <a:latin typeface="Calibri"/>
                <a:ea typeface="Calibri"/>
                <a:cs typeface="Calibri"/>
                <a:sym typeface="Calibri"/>
              </a:rPr>
              <a:t> well. </a:t>
            </a:r>
            <a:endParaRPr dirty="0"/>
          </a:p>
          <a:p>
            <a:pPr marL="3063" marR="0" lvl="0" indent="0" algn="l" rtl="0">
              <a:spcBef>
                <a:spcPts val="0"/>
              </a:spcBef>
              <a:spcAft>
                <a:spcPts val="0"/>
              </a:spcAft>
              <a:buClr>
                <a:schemeClr val="dk1"/>
              </a:buClr>
              <a:buSzPts val="1200"/>
              <a:buFont typeface="Arial"/>
              <a:buNone/>
            </a:pPr>
            <a:r>
              <a:rPr lang="en-US" sz="1200" b="0" i="0" u="none" strike="noStrike" cap="none" dirty="0">
                <a:solidFill>
                  <a:schemeClr val="dk1"/>
                </a:solidFill>
                <a:latin typeface="Calibri"/>
                <a:ea typeface="Calibri"/>
                <a:cs typeface="Calibri"/>
                <a:sym typeface="Calibri"/>
              </a:rPr>
              <a:t>These people may not be aware of these zoonotic diseases, however they remain ever more deadly.  That is why education on zoonotic disease is so important, especially for people who are allowing their animals to interact with the public. If these</a:t>
            </a:r>
            <a:r>
              <a:rPr lang="en-US" sz="1200" b="0" i="0" u="none" strike="noStrike" cap="none" baseline="0" dirty="0">
                <a:solidFill>
                  <a:schemeClr val="dk1"/>
                </a:solidFill>
                <a:latin typeface="Calibri"/>
                <a:ea typeface="Calibri"/>
                <a:cs typeface="Calibri"/>
                <a:sym typeface="Calibri"/>
              </a:rPr>
              <a:t> people are not even aware that these diseases exist, the likelihood of them contracting a disease is even higher.</a:t>
            </a:r>
            <a:endParaRPr dirty="0"/>
          </a:p>
        </p:txBody>
      </p:sp>
      <p:sp>
        <p:nvSpPr>
          <p:cNvPr id="105" name="Shape 105"/>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436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Now that we have discussed the bigger ideologies surrounding animal, human, and environmental health, let’s talk about some of the specific pathogens that cause disease.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Reminder: A pathogen is any disease causing agent, whether that be a bacteria, virus, or parasite.   Pathogens are what actually makes you sick.  </a:t>
            </a:r>
            <a:endParaRPr sz="1200" b="0" i="0" u="none" strike="noStrike" cap="none">
              <a:solidFill>
                <a:schemeClr val="dk1"/>
              </a:solidFill>
              <a:latin typeface="Calibri"/>
              <a:ea typeface="Calibri"/>
              <a:cs typeface="Calibri"/>
              <a:sym typeface="Calibri"/>
            </a:endParaRPr>
          </a:p>
        </p:txBody>
      </p:sp>
      <p:sp>
        <p:nvSpPr>
          <p:cNvPr id="114" name="Shape 11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874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 name="Shape 125"/>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172599" marR="0" lvl="0" indent="-172599"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Although there are many zoonotic diseases, there are a few that are most common, especially concerning livestock.  These are the diseases we will talk about today</a:t>
            </a:r>
            <a:r>
              <a:rPr lang="en-US" sz="1200" b="0" i="0" u="none" strike="noStrike" cap="none" baseline="0" dirty="0">
                <a:solidFill>
                  <a:schemeClr val="dk1"/>
                </a:solidFill>
                <a:latin typeface="Calibri"/>
                <a:ea typeface="Calibri"/>
                <a:cs typeface="Calibri"/>
                <a:sym typeface="Calibri"/>
              </a:rPr>
              <a:t> and we will go in to detail</a:t>
            </a:r>
            <a:r>
              <a:rPr lang="en-US" sz="1200" b="0" i="0" u="none" strike="noStrike" cap="none" dirty="0">
                <a:solidFill>
                  <a:schemeClr val="dk1"/>
                </a:solidFill>
                <a:latin typeface="Calibri"/>
                <a:ea typeface="Calibri"/>
                <a:cs typeface="Calibri"/>
                <a:sym typeface="Calibri"/>
              </a:rPr>
              <a:t> about why each of these diseases are considered highest risk at farms and fairs.</a:t>
            </a:r>
            <a:endParaRPr sz="1200" b="0" i="0" u="none" strike="noStrike" cap="none" dirty="0">
              <a:solidFill>
                <a:schemeClr val="dk1"/>
              </a:solidFill>
              <a:latin typeface="Calibri"/>
              <a:ea typeface="Calibri"/>
              <a:cs typeface="Calibri"/>
              <a:sym typeface="Calibri"/>
            </a:endParaRPr>
          </a:p>
        </p:txBody>
      </p:sp>
      <p:sp>
        <p:nvSpPr>
          <p:cNvPr id="126" name="Shape 126"/>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3246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01040" y="4415791"/>
            <a:ext cx="5608320" cy="4183380"/>
          </a:xfrm>
          <a:prstGeom prst="rect">
            <a:avLst/>
          </a:prstGeom>
          <a:noFill/>
          <a:ln>
            <a:noFill/>
          </a:ln>
        </p:spPr>
        <p:txBody>
          <a:bodyPr spcFirstLastPara="1" wrap="square" lIns="92050" tIns="46025" rIns="92050" bIns="4602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Our first topic will be respiratory illnesses.  Respiratory illness is caused by various different pathogens and infects the parts of your body responsible for respiration, or breathing.</a:t>
            </a:r>
            <a:endParaRPr sz="1200" b="0" i="0" u="none" strike="noStrike" cap="none" dirty="0">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970939" y="8829968"/>
            <a:ext cx="3037840" cy="464820"/>
          </a:xfrm>
          <a:prstGeom prst="rect">
            <a:avLst/>
          </a:prstGeom>
          <a:noFill/>
          <a:ln>
            <a:noFill/>
          </a:ln>
        </p:spPr>
        <p:txBody>
          <a:bodyPr spcFirstLastPara="1" wrap="square" lIns="92050" tIns="46025" rIns="92050" bIns="4602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835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0" y="0"/>
            <a:ext cx="9144000" cy="1371600"/>
          </a:xfrm>
          <a:prstGeom prst="rect">
            <a:avLst/>
          </a:prstGeom>
          <a:solidFill>
            <a:srgbClr val="006666"/>
          </a:solid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Times New Roman"/>
              <a:buNone/>
              <a:defRPr sz="4400" b="0"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Shape 15"/>
          <p:cNvSpPr txBox="1">
            <a:spLocks noGrp="1"/>
          </p:cNvSpPr>
          <p:nvPr>
            <p:ph type="subTitle" idx="1"/>
          </p:nvPr>
        </p:nvSpPr>
        <p:spPr>
          <a:xfrm>
            <a:off x="1371600" y="29718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Times New Roman"/>
                <a:ea typeface="Times New Roman"/>
                <a:cs typeface="Times New Roman"/>
                <a:sym typeface="Times New Roman"/>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Times New Roman"/>
                <a:ea typeface="Times New Roman"/>
                <a:cs typeface="Times New Roman"/>
                <a:sym typeface="Times New Roman"/>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Times New Roman"/>
                <a:ea typeface="Times New Roman"/>
                <a:cs typeface="Times New Roman"/>
                <a:sym typeface="Times New Roman"/>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16" name="Shape 16"/>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pic>
        <p:nvPicPr>
          <p:cNvPr id="17" name="Shape 17" descr="C:\Users\Jeff.Caulfield\AppData\Local\Microsoft\Windows\Temporary Internet Files\Content.Outlook\J1YXC8IQ\epi_graphic (2).JPG"/>
          <p:cNvPicPr preferRelativeResize="0"/>
          <p:nvPr/>
        </p:nvPicPr>
        <p:blipFill rotWithShape="1">
          <a:blip r:embed="rId2">
            <a:alphaModFix/>
          </a:blip>
          <a:srcRect/>
          <a:stretch/>
        </p:blipFill>
        <p:spPr>
          <a:xfrm>
            <a:off x="7278848" y="5994881"/>
            <a:ext cx="1828800" cy="844244"/>
          </a:xfrm>
          <a:prstGeom prst="rect">
            <a:avLst/>
          </a:prstGeom>
          <a:noFill/>
          <a:ln>
            <a:noFill/>
          </a:ln>
        </p:spPr>
      </p:pic>
      <p:pic>
        <p:nvPicPr>
          <p:cNvPr id="18" name="Shape 18"/>
          <p:cNvPicPr preferRelativeResize="0"/>
          <p:nvPr/>
        </p:nvPicPr>
        <p:blipFill rotWithShape="1">
          <a:blip r:embed="rId3">
            <a:alphaModFix/>
          </a:blip>
          <a:srcRect/>
          <a:stretch/>
        </p:blipFill>
        <p:spPr>
          <a:xfrm>
            <a:off x="76200" y="5970608"/>
            <a:ext cx="2286000" cy="8685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rot="5400000">
            <a:off x="4732337" y="2171700"/>
            <a:ext cx="5851525" cy="2057400"/>
          </a:xfrm>
          <a:prstGeom prst="rect">
            <a:avLst/>
          </a:prstGeom>
          <a:solidFill>
            <a:srgbClr val="006666"/>
          </a:solid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Times New Roman"/>
              <a:buNone/>
              <a:defRPr sz="4400" b="0"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1" name="Shape 61"/>
          <p:cNvSpPr txBox="1">
            <a:spLocks noGrp="1"/>
          </p:cNvSpPr>
          <p:nvPr>
            <p:ph type="ftr" idx="11"/>
          </p:nvPr>
        </p:nvSpPr>
        <p:spPr>
          <a:xfrm rot="5400000">
            <a:off x="-1493838" y="3246437"/>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Times New Roman"/>
              <a:buNone/>
              <a:defRPr sz="4400" b="0"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Shape 21"/>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2" name="Shape 22"/>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3" name="Shape 23"/>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Times New Roman"/>
              <a:buNone/>
              <a:defRPr sz="4400" b="0"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Shape 26"/>
          <p:cNvSpPr txBox="1">
            <a:spLocks noGrp="1"/>
          </p:cNvSpPr>
          <p:nvPr>
            <p:ph type="body" idx="1"/>
          </p:nvPr>
        </p:nvSpPr>
        <p:spPr>
          <a:xfrm>
            <a:off x="304800" y="1524000"/>
            <a:ext cx="8458200" cy="4724399"/>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7" name="Shape 27"/>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0" y="4406900"/>
            <a:ext cx="9144000" cy="1362075"/>
          </a:xfrm>
          <a:prstGeom prst="rect">
            <a:avLst/>
          </a:prstGeom>
          <a:solidFill>
            <a:srgbClr val="006666"/>
          </a:solidFill>
          <a:ln>
            <a:noFill/>
          </a:ln>
        </p:spPr>
        <p:txBody>
          <a:bodyPr spcFirstLastPara="1" wrap="square" lIns="91425" tIns="91425" rIns="91425" bIns="91425" anchor="t" anchorCtr="0"/>
          <a:lstStyle>
            <a:lvl1pPr marR="0" lvl="0" algn="l" rtl="0">
              <a:spcBef>
                <a:spcPts val="0"/>
              </a:spcBef>
              <a:spcAft>
                <a:spcPts val="0"/>
              </a:spcAft>
              <a:buClr>
                <a:schemeClr val="lt1"/>
              </a:buClr>
              <a:buSzPts val="4000"/>
              <a:buFont typeface="Times New Roman"/>
              <a:buNone/>
              <a:defRPr sz="4000" b="1"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Shape 33"/>
          <p:cNvSpPr txBox="1">
            <a:spLocks noGrp="1"/>
          </p:cNvSpPr>
          <p:nvPr>
            <p:ph type="body" idx="1"/>
          </p:nvPr>
        </p:nvSpPr>
        <p:spPr>
          <a:xfrm>
            <a:off x="0" y="2906713"/>
            <a:ext cx="9143999"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Times New Roman"/>
                <a:ea typeface="Times New Roman"/>
                <a:cs typeface="Times New Roman"/>
                <a:sym typeface="Times New Roman"/>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Times New Roman"/>
                <a:ea typeface="Times New Roman"/>
                <a:cs typeface="Times New Roman"/>
                <a:sym typeface="Times New Roman"/>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Times New Roman"/>
                <a:ea typeface="Times New Roman"/>
                <a:cs typeface="Times New Roman"/>
                <a:sym typeface="Times New Roman"/>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Times New Roman"/>
                <a:ea typeface="Times New Roman"/>
                <a:cs typeface="Times New Roman"/>
                <a:sym typeface="Times New Roman"/>
              </a:defRPr>
            </a:lvl9pPr>
          </a:lstStyle>
          <a:p>
            <a:endParaRPr/>
          </a:p>
        </p:txBody>
      </p:sp>
      <p:sp>
        <p:nvSpPr>
          <p:cNvPr id="34" name="Shape 34"/>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Times New Roman"/>
              <a:buNone/>
              <a:defRPr sz="4400" b="0"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Shape 37"/>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38" name="Shape 38"/>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39" name="Shape 39"/>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0" name="Shape 40"/>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1" name="Shape 41"/>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2"/>
        <p:cNvGrpSpPr/>
        <p:nvPr/>
      </p:nvGrpSpPr>
      <p:grpSpPr>
        <a:xfrm>
          <a:off x="0" y="0"/>
          <a:ext cx="0" cy="0"/>
          <a:chOff x="0" y="0"/>
          <a:chExt cx="0" cy="0"/>
        </a:xfrm>
      </p:grpSpPr>
      <p:sp>
        <p:nvSpPr>
          <p:cNvPr id="43" name="Shape 43"/>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3050"/>
            <a:ext cx="3008313" cy="1162050"/>
          </a:xfrm>
          <a:prstGeom prst="rect">
            <a:avLst/>
          </a:prstGeom>
          <a:solidFill>
            <a:srgbClr val="006666"/>
          </a:solid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Times New Roman"/>
              <a:buNone/>
              <a:defRPr sz="2000" b="1"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48" name="Shape 48"/>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1792288" y="4800600"/>
            <a:ext cx="5486400" cy="566738"/>
          </a:xfrm>
          <a:prstGeom prst="rect">
            <a:avLst/>
          </a:prstGeom>
          <a:solidFill>
            <a:srgbClr val="006666"/>
          </a:solid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Times New Roman"/>
              <a:buNone/>
              <a:defRPr sz="2000" b="1"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2" name="Shape 52"/>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3" name="Shape 53"/>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0" y="4194"/>
            <a:ext cx="9144000" cy="1371600"/>
          </a:xfrm>
          <a:prstGeom prst="rect">
            <a:avLst/>
          </a:prstGeom>
          <a:solidFill>
            <a:srgbClr val="006666"/>
          </a:solid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Times New Roman"/>
              <a:buNone/>
              <a:defRPr sz="4400" b="0"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body" idx="1"/>
          </p:nvPr>
        </p:nvSpPr>
        <p:spPr>
          <a:xfrm rot="5400000">
            <a:off x="2819399" y="914400"/>
            <a:ext cx="3048001" cy="60960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7" name="Shape 57"/>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0" y="274638"/>
            <a:ext cx="9144000" cy="1371600"/>
          </a:xfrm>
          <a:prstGeom prst="rect">
            <a:avLst/>
          </a:prstGeom>
          <a:solidFill>
            <a:srgbClr val="006666"/>
          </a:solidFill>
          <a:ln>
            <a:noFill/>
          </a:ln>
        </p:spPr>
        <p:txBody>
          <a:bodyPr spcFirstLastPara="1" wrap="square" lIns="91425" tIns="91425" rIns="91425" bIns="91425" anchor="ctr" anchorCtr="0"/>
          <a:lstStyle>
            <a:lvl1pPr marR="0" lvl="0" algn="ctr" rtl="0">
              <a:spcBef>
                <a:spcPts val="0"/>
              </a:spcBef>
              <a:spcAft>
                <a:spcPts val="0"/>
              </a:spcAft>
              <a:buClr>
                <a:schemeClr val="lt1"/>
              </a:buClr>
              <a:buSzPts val="4400"/>
              <a:buFont typeface="Times New Roman"/>
              <a:buNone/>
              <a:defRPr sz="4400" b="0" i="0" u="none" strike="noStrike" cap="none">
                <a:solidFill>
                  <a:schemeClr val="lt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1295400" y="2438399"/>
            <a:ext cx="6096000" cy="3048001"/>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Shape 12"/>
          <p:cNvSpPr txBox="1">
            <a:spLocks noGrp="1"/>
          </p:cNvSpPr>
          <p:nvPr>
            <p:ph type="ftr" idx="11"/>
          </p:nvPr>
        </p:nvSpPr>
        <p:spPr>
          <a:xfrm>
            <a:off x="2971800" y="6356350"/>
            <a:ext cx="35052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hyperlink" Target="http://www.maine.gov/dhhs/mecdc/infectious-disease/epi/order-form-wn.shtml" TargetMode="External"/><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8100" y="685800"/>
            <a:ext cx="9143999" cy="1905000"/>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Times New Roman"/>
              <a:buNone/>
            </a:pPr>
            <a:r>
              <a:rPr lang="en-US" sz="3600" b="0" i="0" u="none" strike="noStrike" cap="none">
                <a:solidFill>
                  <a:schemeClr val="lt1"/>
                </a:solidFill>
                <a:latin typeface="Times New Roman"/>
                <a:ea typeface="Times New Roman"/>
                <a:cs typeface="Times New Roman"/>
                <a:sym typeface="Times New Roman"/>
              </a:rPr>
              <a:t>Healthy Animals, Healthy People</a:t>
            </a:r>
            <a:endParaRPr sz="3600" b="0" i="0" u="none" strike="noStrike" cap="none">
              <a:solidFill>
                <a:schemeClr val="lt1"/>
              </a:solidFill>
              <a:latin typeface="Times New Roman"/>
              <a:ea typeface="Times New Roman"/>
              <a:cs typeface="Times New Roman"/>
              <a:sym typeface="Times New Roman"/>
            </a:endParaRPr>
          </a:p>
        </p:txBody>
      </p:sp>
      <p:sp>
        <p:nvSpPr>
          <p:cNvPr id="68" name="Shape 68"/>
          <p:cNvSpPr txBox="1">
            <a:spLocks noGrp="1"/>
          </p:cNvSpPr>
          <p:nvPr>
            <p:ph type="subTitle" idx="1"/>
          </p:nvPr>
        </p:nvSpPr>
        <p:spPr>
          <a:xfrm>
            <a:off x="1295400" y="3200400"/>
            <a:ext cx="6477000" cy="220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888888"/>
              </a:buClr>
              <a:buSzPts val="2800"/>
              <a:buFont typeface="Arial"/>
              <a:buNone/>
            </a:pPr>
            <a:r>
              <a:rPr lang="en-US" sz="2800" b="1" i="0" u="none" strike="noStrike" cap="none">
                <a:solidFill>
                  <a:srgbClr val="888888"/>
                </a:solidFill>
                <a:latin typeface="Times New Roman"/>
                <a:ea typeface="Times New Roman"/>
                <a:cs typeface="Times New Roman"/>
                <a:sym typeface="Times New Roman"/>
              </a:rPr>
              <a:t>How to Prevent the Spread of</a:t>
            </a:r>
            <a:endParaRPr/>
          </a:p>
          <a:p>
            <a:pPr marL="0" marR="0" lvl="0" indent="0" algn="ctr" rtl="0">
              <a:spcBef>
                <a:spcPts val="560"/>
              </a:spcBef>
              <a:spcAft>
                <a:spcPts val="0"/>
              </a:spcAft>
              <a:buClr>
                <a:srgbClr val="888888"/>
              </a:buClr>
              <a:buSzPts val="2800"/>
              <a:buFont typeface="Arial"/>
              <a:buNone/>
            </a:pPr>
            <a:r>
              <a:rPr lang="en-US" sz="2800" b="1" i="0" u="none" strike="noStrike" cap="none">
                <a:solidFill>
                  <a:srgbClr val="888888"/>
                </a:solidFill>
                <a:latin typeface="Times New Roman"/>
                <a:ea typeface="Times New Roman"/>
                <a:cs typeface="Times New Roman"/>
                <a:sym typeface="Times New Roman"/>
              </a:rPr>
              <a:t>Zoonotic Diseases at Farms &amp; Fairs</a:t>
            </a:r>
            <a:endParaRPr/>
          </a:p>
          <a:p>
            <a:pPr marL="0" marR="0" lvl="0" indent="0" algn="ctr" rtl="0">
              <a:spcBef>
                <a:spcPts val="560"/>
              </a:spcBef>
              <a:spcAft>
                <a:spcPts val="0"/>
              </a:spcAft>
              <a:buClr>
                <a:srgbClr val="888888"/>
              </a:buClr>
              <a:buSzPts val="2800"/>
              <a:buFont typeface="Arial"/>
              <a:buNone/>
            </a:pPr>
            <a:endParaRPr sz="2800" b="0" i="0" u="none" strike="noStrike" cap="none">
              <a:solidFill>
                <a:schemeClr val="dk1"/>
              </a:solidFill>
              <a:latin typeface="Times New Roman"/>
              <a:ea typeface="Times New Roman"/>
              <a:cs typeface="Times New Roman"/>
              <a:sym typeface="Times New Roman"/>
            </a:endParaRPr>
          </a:p>
        </p:txBody>
      </p:sp>
      <p:sp>
        <p:nvSpPr>
          <p:cNvPr id="69" name="Shape 69"/>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Times New Roman"/>
                <a:ea typeface="Times New Roman"/>
                <a:cs typeface="Times New Roman"/>
                <a:sym typeface="Times New Roman"/>
              </a:rPr>
              <a:t>Maine Center for Disease Control and Prevention</a:t>
            </a:r>
            <a:endParaRPr sz="1200" b="0" i="0" u="none" strike="noStrike" cap="none">
              <a:solidFill>
                <a:srgbClr val="888888"/>
              </a:solidFill>
              <a:latin typeface="Times New Roman"/>
              <a:ea typeface="Times New Roman"/>
              <a:cs typeface="Times New Roman"/>
              <a:sym typeface="Times New Roman"/>
            </a:endParaRPr>
          </a:p>
        </p:txBody>
      </p:sp>
      <p:pic>
        <p:nvPicPr>
          <p:cNvPr id="70" name="Shape 70"/>
          <p:cNvPicPr preferRelativeResize="0"/>
          <p:nvPr/>
        </p:nvPicPr>
        <p:blipFill rotWithShape="1">
          <a:blip r:embed="rId3">
            <a:alphaModFix/>
          </a:blip>
          <a:srcRect/>
          <a:stretch/>
        </p:blipFill>
        <p:spPr>
          <a:xfrm>
            <a:off x="6908800" y="5183937"/>
            <a:ext cx="2226733" cy="1665596"/>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154" y="4278168"/>
            <a:ext cx="3096491" cy="20643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Influenza – what is it? </a:t>
            </a:r>
            <a:endParaRPr/>
          </a:p>
        </p:txBody>
      </p:sp>
      <p:sp>
        <p:nvSpPr>
          <p:cNvPr id="144" name="Shape 144"/>
          <p:cNvSpPr txBox="1">
            <a:spLocks noGrp="1"/>
          </p:cNvSpPr>
          <p:nvPr>
            <p:ph type="body" idx="1"/>
          </p:nvPr>
        </p:nvSpPr>
        <p:spPr>
          <a:xfrm>
            <a:off x="304800" y="1524000"/>
            <a:ext cx="5105400" cy="47243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960"/>
              <a:buFont typeface="Arial"/>
              <a:buChar char="•"/>
            </a:pPr>
            <a:r>
              <a:rPr lang="en-US" sz="2960" b="0" i="0" u="none" strike="noStrike" cap="none" dirty="0">
                <a:solidFill>
                  <a:schemeClr val="dk1"/>
                </a:solidFill>
                <a:latin typeface="Times New Roman"/>
                <a:ea typeface="Times New Roman"/>
                <a:cs typeface="Times New Roman"/>
                <a:sym typeface="Times New Roman"/>
              </a:rPr>
              <a:t>Commonly know as the flu </a:t>
            </a:r>
            <a:endParaRPr dirty="0"/>
          </a:p>
          <a:p>
            <a:pPr marL="342900" marR="0" lvl="0" indent="-342900" algn="l" rtl="0">
              <a:lnSpc>
                <a:spcPct val="90000"/>
              </a:lnSpc>
              <a:spcBef>
                <a:spcPts val="592"/>
              </a:spcBef>
              <a:spcAft>
                <a:spcPts val="0"/>
              </a:spcAft>
              <a:buClr>
                <a:schemeClr val="dk1"/>
              </a:buClr>
              <a:buSzPts val="2960"/>
              <a:buFont typeface="Arial"/>
              <a:buChar char="•"/>
            </a:pPr>
            <a:r>
              <a:rPr lang="en-US" sz="2960" b="0" i="0" u="none" strike="noStrike" cap="none" dirty="0">
                <a:solidFill>
                  <a:schemeClr val="dk1"/>
                </a:solidFill>
                <a:latin typeface="Times New Roman"/>
                <a:ea typeface="Times New Roman"/>
                <a:cs typeface="Times New Roman"/>
                <a:sym typeface="Times New Roman"/>
              </a:rPr>
              <a:t>Can infect humans and animals</a:t>
            </a:r>
            <a:endParaRPr dirty="0"/>
          </a:p>
          <a:p>
            <a:pPr marL="342900" marR="0" lvl="0" indent="-342900" algn="l" rtl="0">
              <a:lnSpc>
                <a:spcPct val="90000"/>
              </a:lnSpc>
              <a:spcBef>
                <a:spcPts val="592"/>
              </a:spcBef>
              <a:spcAft>
                <a:spcPts val="0"/>
              </a:spcAft>
              <a:buClr>
                <a:schemeClr val="dk1"/>
              </a:buClr>
              <a:buSzPts val="2960"/>
              <a:buFont typeface="Arial"/>
              <a:buChar char="•"/>
            </a:pPr>
            <a:r>
              <a:rPr lang="en-US" sz="2960" b="0" i="0" u="none" strike="noStrike" cap="none" dirty="0">
                <a:solidFill>
                  <a:schemeClr val="dk1"/>
                </a:solidFill>
                <a:latin typeface="Times New Roman"/>
                <a:ea typeface="Times New Roman"/>
                <a:cs typeface="Times New Roman"/>
                <a:sym typeface="Times New Roman"/>
              </a:rPr>
              <a:t>Contagious as early as one day before symptoms develop</a:t>
            </a:r>
            <a:endParaRPr dirty="0"/>
          </a:p>
          <a:p>
            <a:pPr marL="342900" marR="0" lvl="0" indent="-342900" algn="l" rtl="0">
              <a:lnSpc>
                <a:spcPct val="90000"/>
              </a:lnSpc>
              <a:spcBef>
                <a:spcPts val="592"/>
              </a:spcBef>
              <a:spcAft>
                <a:spcPts val="0"/>
              </a:spcAft>
              <a:buClr>
                <a:schemeClr val="dk1"/>
              </a:buClr>
              <a:buSzPts val="2960"/>
              <a:buFont typeface="Arial"/>
              <a:buChar char="•"/>
            </a:pPr>
            <a:r>
              <a:rPr lang="en-US" sz="2960" b="0" i="0" u="none" strike="noStrike" cap="none" dirty="0">
                <a:solidFill>
                  <a:schemeClr val="dk1"/>
                </a:solidFill>
                <a:latin typeface="Times New Roman"/>
                <a:ea typeface="Times New Roman"/>
                <a:cs typeface="Times New Roman"/>
                <a:sym typeface="Times New Roman"/>
              </a:rPr>
              <a:t>Spread by bodily fluids </a:t>
            </a:r>
            <a:endParaRPr dirty="0"/>
          </a:p>
          <a:p>
            <a:pPr marL="342900" marR="0" lvl="0" indent="-342900" algn="l" rtl="0">
              <a:lnSpc>
                <a:spcPct val="90000"/>
              </a:lnSpc>
              <a:spcBef>
                <a:spcPts val="592"/>
              </a:spcBef>
              <a:spcAft>
                <a:spcPts val="0"/>
              </a:spcAft>
              <a:buClr>
                <a:schemeClr val="dk1"/>
              </a:buClr>
              <a:buSzPts val="2960"/>
              <a:buFont typeface="Arial"/>
              <a:buChar char="•"/>
            </a:pPr>
            <a:r>
              <a:rPr lang="en-US" sz="2960" b="0" i="0" u="none" strike="noStrike" cap="none" dirty="0">
                <a:solidFill>
                  <a:schemeClr val="dk1"/>
                </a:solidFill>
                <a:latin typeface="Times New Roman"/>
                <a:ea typeface="Times New Roman"/>
                <a:cs typeface="Times New Roman"/>
                <a:sym typeface="Times New Roman"/>
              </a:rPr>
              <a:t>Signs and symptoms in all species include runny nose, fever, cough, overall lethargy</a:t>
            </a:r>
            <a:endParaRPr dirty="0"/>
          </a:p>
        </p:txBody>
      </p:sp>
      <p:pic>
        <p:nvPicPr>
          <p:cNvPr id="145" name="Shape 145"/>
          <p:cNvPicPr preferRelativeResize="0"/>
          <p:nvPr/>
        </p:nvPicPr>
        <p:blipFill rotWithShape="1">
          <a:blip r:embed="rId3">
            <a:alphaModFix/>
          </a:blip>
          <a:srcRect/>
          <a:stretch/>
        </p:blipFill>
        <p:spPr>
          <a:xfrm>
            <a:off x="5410200" y="2209799"/>
            <a:ext cx="3434659" cy="3352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Who gets the flu?</a:t>
            </a:r>
            <a:endParaRPr/>
          </a:p>
        </p:txBody>
      </p:sp>
      <p:sp>
        <p:nvSpPr>
          <p:cNvPr id="152" name="Shape 15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590"/>
              <a:buFont typeface="Arial"/>
              <a:buChar char="•"/>
            </a:pPr>
            <a:r>
              <a:rPr lang="en-US" sz="2400" b="0" i="0" u="none" strike="noStrike" cap="none" dirty="0">
                <a:solidFill>
                  <a:schemeClr val="dk1"/>
                </a:solidFill>
                <a:latin typeface="Times New Roman"/>
                <a:ea typeface="Times New Roman"/>
                <a:cs typeface="Times New Roman"/>
                <a:sym typeface="Times New Roman"/>
              </a:rPr>
              <a:t>The short answer – everyone!</a:t>
            </a:r>
            <a:endParaRPr sz="2400" dirty="0"/>
          </a:p>
          <a:p>
            <a:pPr marL="342900" marR="0" lvl="0" indent="-342900" algn="l" rtl="0">
              <a:lnSpc>
                <a:spcPct val="90000"/>
              </a:lnSpc>
              <a:spcBef>
                <a:spcPts val="518"/>
              </a:spcBef>
              <a:spcAft>
                <a:spcPts val="0"/>
              </a:spcAft>
              <a:buClr>
                <a:schemeClr val="dk1"/>
              </a:buClr>
              <a:buSzPts val="2590"/>
              <a:buFont typeface="Arial"/>
              <a:buChar char="•"/>
            </a:pPr>
            <a:r>
              <a:rPr lang="en-US" sz="2400" b="0" i="0" u="none" strike="noStrike" cap="none" dirty="0">
                <a:solidFill>
                  <a:schemeClr val="dk1"/>
                </a:solidFill>
                <a:latin typeface="Times New Roman"/>
                <a:ea typeface="Times New Roman"/>
                <a:cs typeface="Times New Roman"/>
                <a:sym typeface="Times New Roman"/>
              </a:rPr>
              <a:t>Pigs, birds, humans are most common </a:t>
            </a:r>
            <a:endParaRPr sz="2400" dirty="0"/>
          </a:p>
          <a:p>
            <a:pPr lvl="1" indent="-457200">
              <a:lnSpc>
                <a:spcPct val="90000"/>
              </a:lnSpc>
              <a:spcBef>
                <a:spcPts val="444"/>
              </a:spcBef>
              <a:buSzPts val="2220"/>
              <a:buFont typeface="Arial" charset="0"/>
              <a:buChar char="•"/>
            </a:pPr>
            <a:r>
              <a:rPr lang="en-US" sz="2000" b="0" i="0" u="none" strike="noStrike" cap="none" dirty="0">
                <a:solidFill>
                  <a:schemeClr val="dk1"/>
                </a:solidFill>
                <a:latin typeface="Times New Roman"/>
                <a:ea typeface="Times New Roman"/>
                <a:cs typeface="Times New Roman"/>
                <a:sym typeface="Times New Roman"/>
              </a:rPr>
              <a:t>Population size </a:t>
            </a:r>
            <a:endParaRPr sz="2000" dirty="0"/>
          </a:p>
          <a:p>
            <a:pPr marL="342900" marR="0" lvl="0" indent="-342900" algn="l" rtl="0">
              <a:lnSpc>
                <a:spcPct val="90000"/>
              </a:lnSpc>
              <a:spcBef>
                <a:spcPts val="518"/>
              </a:spcBef>
              <a:spcAft>
                <a:spcPts val="0"/>
              </a:spcAft>
              <a:buClr>
                <a:schemeClr val="dk1"/>
              </a:buClr>
              <a:buSzPts val="2590"/>
              <a:buFont typeface="Arial"/>
              <a:buChar char="•"/>
            </a:pPr>
            <a:r>
              <a:rPr lang="en-US" sz="2400" b="0" i="0" u="none" strike="noStrike" cap="none" dirty="0">
                <a:solidFill>
                  <a:schemeClr val="dk1"/>
                </a:solidFill>
                <a:latin typeface="Times New Roman"/>
                <a:ea typeface="Times New Roman"/>
                <a:cs typeface="Times New Roman"/>
                <a:sym typeface="Times New Roman"/>
              </a:rPr>
              <a:t>Ferrets and other household pets may be at risk </a:t>
            </a:r>
          </a:p>
          <a:p>
            <a:pPr marL="800100" lvl="1" indent="-342900">
              <a:lnSpc>
                <a:spcPct val="90000"/>
              </a:lnSpc>
              <a:spcBef>
                <a:spcPts val="518"/>
              </a:spcBef>
              <a:buSzPts val="2590"/>
              <a:buFont typeface="Arial"/>
              <a:buChar char="•"/>
            </a:pPr>
            <a:r>
              <a:rPr lang="en-US" sz="2000" dirty="0"/>
              <a:t>A strain of bird influenza infected almost 400 cats at a shelter in New York in 2016 </a:t>
            </a:r>
            <a:endParaRPr sz="2000" dirty="0"/>
          </a:p>
          <a:p>
            <a:pPr marL="342900" marR="0" lvl="0" indent="-342900" algn="l" rtl="0">
              <a:lnSpc>
                <a:spcPct val="90000"/>
              </a:lnSpc>
              <a:spcBef>
                <a:spcPts val="518"/>
              </a:spcBef>
              <a:spcAft>
                <a:spcPts val="0"/>
              </a:spcAft>
              <a:buClr>
                <a:schemeClr val="dk1"/>
              </a:buClr>
              <a:buSzPts val="2590"/>
              <a:buFont typeface="Arial"/>
              <a:buChar char="•"/>
            </a:pPr>
            <a:r>
              <a:rPr lang="en-US" sz="2400" b="0" i="0" u="none" strike="noStrike" cap="none" dirty="0">
                <a:solidFill>
                  <a:schemeClr val="dk1"/>
                </a:solidFill>
                <a:latin typeface="Times New Roman"/>
                <a:ea typeface="Times New Roman"/>
                <a:cs typeface="Times New Roman"/>
                <a:sym typeface="Times New Roman"/>
              </a:rPr>
              <a:t>Cases documented in whales, dolphins, wild animals</a:t>
            </a:r>
            <a:endParaRPr sz="2400" dirty="0"/>
          </a:p>
          <a:p>
            <a:pPr marL="342900" marR="0" lvl="0" indent="-178435" algn="l" rtl="0">
              <a:lnSpc>
                <a:spcPct val="90000"/>
              </a:lnSpc>
              <a:spcBef>
                <a:spcPts val="518"/>
              </a:spcBef>
              <a:spcAft>
                <a:spcPts val="0"/>
              </a:spcAft>
              <a:buClr>
                <a:schemeClr val="dk1"/>
              </a:buClr>
              <a:buSzPts val="2590"/>
              <a:buFont typeface="Arial"/>
              <a:buNone/>
            </a:pPr>
            <a:endParaRPr sz="2400" b="0" i="0" u="none" strike="noStrike" cap="none" dirty="0">
              <a:solidFill>
                <a:schemeClr val="dk1"/>
              </a:solidFill>
              <a:latin typeface="Times New Roman"/>
              <a:ea typeface="Times New Roman"/>
              <a:cs typeface="Times New Roman"/>
              <a:sym typeface="Times New Roman"/>
            </a:endParaRPr>
          </a:p>
        </p:txBody>
      </p:sp>
      <p:pic>
        <p:nvPicPr>
          <p:cNvPr id="153" name="Shape 153" descr="Avian Centric.jpg"/>
          <p:cNvPicPr preferRelativeResize="0"/>
          <p:nvPr/>
        </p:nvPicPr>
        <p:blipFill rotWithShape="1">
          <a:blip r:embed="rId3">
            <a:alphaModFix/>
          </a:blip>
          <a:srcRect/>
          <a:stretch/>
        </p:blipFill>
        <p:spPr>
          <a:xfrm>
            <a:off x="4679576" y="2178424"/>
            <a:ext cx="4038600" cy="35372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Why is the flu so dangerous?</a:t>
            </a:r>
            <a:endParaRPr/>
          </a:p>
        </p:txBody>
      </p:sp>
      <p:sp>
        <p:nvSpPr>
          <p:cNvPr id="160" name="Shape 160"/>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Influenza can be deadly, in humans and animals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The influenza virus changes often (mutates) making it difficult to control with vaccination or immunity after infection</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Diseases once limited to one species can mutate  to infect others </a:t>
            </a:r>
            <a:endParaRPr/>
          </a:p>
        </p:txBody>
      </p:sp>
      <p:pic>
        <p:nvPicPr>
          <p:cNvPr id="161" name="Shape 161"/>
          <p:cNvPicPr preferRelativeResize="0"/>
          <p:nvPr/>
        </p:nvPicPr>
        <p:blipFill rotWithShape="1">
          <a:blip r:embed="rId3">
            <a:alphaModFix/>
          </a:blip>
          <a:srcRect/>
          <a:stretch/>
        </p:blipFill>
        <p:spPr>
          <a:xfrm>
            <a:off x="6553200" y="4389437"/>
            <a:ext cx="2131327" cy="2133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sp>
        <p:nvSpPr>
          <p:cNvPr id="167" name="Shape 167"/>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168" name="Shape 168" descr="http://www.cdc.gov/flu/images/avianflu/h7n9-reassortment-diagram.jpg"/>
          <p:cNvPicPr preferRelativeResize="0"/>
          <p:nvPr/>
        </p:nvPicPr>
        <p:blipFill rotWithShape="1">
          <a:blip r:embed="rId3">
            <a:alphaModFix/>
          </a:blip>
          <a:srcRect/>
          <a:stretch/>
        </p:blipFill>
        <p:spPr>
          <a:xfrm>
            <a:off x="407988" y="0"/>
            <a:ext cx="8328025"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dirty="0">
                <a:solidFill>
                  <a:schemeClr val="lt1"/>
                </a:solidFill>
                <a:latin typeface="Times New Roman"/>
                <a:ea typeface="Times New Roman"/>
                <a:cs typeface="Times New Roman"/>
                <a:sym typeface="Times New Roman"/>
              </a:rPr>
              <a:t>Influenza Signs and Symptoms</a:t>
            </a:r>
            <a:endParaRPr dirty="0"/>
          </a:p>
        </p:txBody>
      </p:sp>
      <p:sp>
        <p:nvSpPr>
          <p:cNvPr id="175" name="Shape 17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In Animals</a:t>
            </a:r>
            <a:endParaRPr dirty="0"/>
          </a:p>
        </p:txBody>
      </p:sp>
      <p:sp>
        <p:nvSpPr>
          <p:cNvPr id="176" name="Shape 17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In Humans</a:t>
            </a:r>
            <a:endParaRPr dirty="0"/>
          </a:p>
        </p:txBody>
      </p:sp>
      <p:sp>
        <p:nvSpPr>
          <p:cNvPr id="177" name="Shape 17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Fever</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Coughing</a:t>
            </a:r>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Runny eyes</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Runny nose </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Trouble breathing</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Overall lethargy </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Diarrhea – rare </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Vomiting – rare </a:t>
            </a:r>
            <a:endParaRPr dirty="0"/>
          </a:p>
        </p:txBody>
      </p:sp>
      <p:sp>
        <p:nvSpPr>
          <p:cNvPr id="178" name="Shape 17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Fever</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Cough</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Sore throat</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Runny/stuffy nose </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Muscle or body aches</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Headaches</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Lethargy/Tired</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Diarrhea – rare</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Vomiting – rare </a:t>
            </a:r>
            <a:endParaRPr/>
          </a:p>
          <a:p>
            <a:pPr marL="342900" marR="0" lvl="0" indent="-190500" algn="l" rtl="0">
              <a:lnSpc>
                <a:spcPct val="90000"/>
              </a:lnSpc>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dirty="0">
                <a:solidFill>
                  <a:schemeClr val="lt1"/>
                </a:solidFill>
                <a:latin typeface="Times New Roman"/>
                <a:ea typeface="Times New Roman"/>
                <a:cs typeface="Times New Roman"/>
                <a:sym typeface="Times New Roman"/>
              </a:rPr>
              <a:t>Influenza Signs and Symptoms in Pigs </a:t>
            </a:r>
            <a:endParaRPr dirty="0"/>
          </a:p>
        </p:txBody>
      </p:sp>
      <p:sp>
        <p:nvSpPr>
          <p:cNvPr id="185" name="Shape 185"/>
          <p:cNvSpPr txBox="1">
            <a:spLocks noGrp="1"/>
          </p:cNvSpPr>
          <p:nvPr>
            <p:ph type="body" idx="1"/>
          </p:nvPr>
        </p:nvSpPr>
        <p:spPr>
          <a:xfrm>
            <a:off x="342900" y="1249362"/>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Signs and symptoms: off feed, runny nose, coughing, tired</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By the time these signs and symptoms hit, they are already shedding this virus, potentially exposing you or other pigs </a:t>
            </a:r>
            <a:endParaRPr dirty="0"/>
          </a:p>
        </p:txBody>
      </p:sp>
      <p:pic>
        <p:nvPicPr>
          <p:cNvPr id="186" name="Shape 186"/>
          <p:cNvPicPr preferRelativeResize="0"/>
          <p:nvPr/>
        </p:nvPicPr>
        <p:blipFill rotWithShape="1">
          <a:blip r:embed="rId3">
            <a:alphaModFix/>
          </a:blip>
          <a:srcRect/>
          <a:stretch/>
        </p:blipFill>
        <p:spPr>
          <a:xfrm>
            <a:off x="2022510" y="3611561"/>
            <a:ext cx="5400441" cy="2636838"/>
          </a:xfrm>
          <a:prstGeom prst="rect">
            <a:avLst/>
          </a:prstGeom>
          <a:noFill/>
          <a:ln>
            <a:noFill/>
          </a:ln>
        </p:spPr>
      </p:pic>
      <p:sp>
        <p:nvSpPr>
          <p:cNvPr id="187" name="Shape 187"/>
          <p:cNvSpPr txBox="1"/>
          <p:nvPr/>
        </p:nvSpPr>
        <p:spPr>
          <a:xfrm>
            <a:off x="3612951" y="6248399"/>
            <a:ext cx="3810000"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http://www.strangehistory.net/2016/08/18/pig-in-a-rock/</a:t>
            </a:r>
            <a:endParaRPr/>
          </a:p>
          <a:p>
            <a:pPr marL="0" marR="0" lvl="0" indent="0" algn="l" rtl="0">
              <a:spcBef>
                <a:spcPts val="0"/>
              </a:spcBef>
              <a:spcAft>
                <a:spcPts val="0"/>
              </a:spcAft>
              <a:buNone/>
            </a:pPr>
            <a:endParaRPr sz="1100">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dirty="0">
                <a:solidFill>
                  <a:schemeClr val="lt1"/>
                </a:solidFill>
                <a:latin typeface="Times New Roman"/>
                <a:ea typeface="Times New Roman"/>
                <a:cs typeface="Times New Roman"/>
                <a:sym typeface="Times New Roman"/>
              </a:rPr>
              <a:t>Influenza Signs and Symptoms in Birds</a:t>
            </a:r>
            <a:endParaRPr dirty="0"/>
          </a:p>
        </p:txBody>
      </p:sp>
      <p:sp>
        <p:nvSpPr>
          <p:cNvPr id="194" name="Shape 19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590"/>
              <a:buFont typeface="Arial"/>
              <a:buChar char="•"/>
            </a:pPr>
            <a:r>
              <a:rPr lang="en-US" sz="2590" b="0" i="0" u="none" strike="noStrike" cap="none">
                <a:solidFill>
                  <a:schemeClr val="dk1"/>
                </a:solidFill>
                <a:latin typeface="Times New Roman"/>
                <a:ea typeface="Times New Roman"/>
                <a:cs typeface="Times New Roman"/>
                <a:sym typeface="Times New Roman"/>
              </a:rPr>
              <a:t>Sudden increase in flock deaths</a:t>
            </a:r>
            <a:endParaRPr/>
          </a:p>
          <a:p>
            <a:pPr marL="342900" marR="0" lvl="0" indent="-342900" algn="l" rtl="0">
              <a:lnSpc>
                <a:spcPct val="80000"/>
              </a:lnSpc>
              <a:spcBef>
                <a:spcPts val="518"/>
              </a:spcBef>
              <a:spcAft>
                <a:spcPts val="0"/>
              </a:spcAft>
              <a:buClr>
                <a:schemeClr val="dk1"/>
              </a:buClr>
              <a:buSzPts val="2590"/>
              <a:buFont typeface="Arial"/>
              <a:buChar char="•"/>
            </a:pPr>
            <a:r>
              <a:rPr lang="en-US" sz="2590" b="0" i="0" u="none" strike="noStrike" cap="none">
                <a:solidFill>
                  <a:schemeClr val="dk1"/>
                </a:solidFill>
                <a:latin typeface="Times New Roman"/>
                <a:ea typeface="Times New Roman"/>
                <a:cs typeface="Times New Roman"/>
                <a:sym typeface="Times New Roman"/>
              </a:rPr>
              <a:t>Sneezing, runny nose, coughing, difficulty breathing </a:t>
            </a:r>
            <a:endParaRPr/>
          </a:p>
          <a:p>
            <a:pPr marL="342900" marR="0" lvl="0" indent="-342900" algn="l" rtl="0">
              <a:lnSpc>
                <a:spcPct val="80000"/>
              </a:lnSpc>
              <a:spcBef>
                <a:spcPts val="518"/>
              </a:spcBef>
              <a:spcAft>
                <a:spcPts val="0"/>
              </a:spcAft>
              <a:buClr>
                <a:schemeClr val="dk1"/>
              </a:buClr>
              <a:buSzPts val="2590"/>
              <a:buFont typeface="Arial"/>
              <a:buChar char="•"/>
            </a:pPr>
            <a:r>
              <a:rPr lang="en-US" sz="2590" b="0" i="0" u="none" strike="noStrike" cap="none">
                <a:solidFill>
                  <a:schemeClr val="dk1"/>
                </a:solidFill>
                <a:latin typeface="Times New Roman"/>
                <a:ea typeface="Times New Roman"/>
                <a:cs typeface="Times New Roman"/>
                <a:sym typeface="Times New Roman"/>
              </a:rPr>
              <a:t>Decreased egg production</a:t>
            </a:r>
            <a:endParaRPr/>
          </a:p>
          <a:p>
            <a:pPr marL="342900" marR="0" lvl="0" indent="-342900" algn="l" rtl="0">
              <a:lnSpc>
                <a:spcPct val="80000"/>
              </a:lnSpc>
              <a:spcBef>
                <a:spcPts val="518"/>
              </a:spcBef>
              <a:spcAft>
                <a:spcPts val="0"/>
              </a:spcAft>
              <a:buClr>
                <a:schemeClr val="dk1"/>
              </a:buClr>
              <a:buSzPts val="2590"/>
              <a:buFont typeface="Arial"/>
              <a:buChar char="•"/>
            </a:pPr>
            <a:r>
              <a:rPr lang="en-US" sz="2590" b="0" i="0" u="none" strike="noStrike" cap="none">
                <a:solidFill>
                  <a:schemeClr val="dk1"/>
                </a:solidFill>
                <a:latin typeface="Times New Roman"/>
                <a:ea typeface="Times New Roman"/>
                <a:cs typeface="Times New Roman"/>
                <a:sym typeface="Times New Roman"/>
              </a:rPr>
              <a:t>Swelling around the head, neck, eyes</a:t>
            </a:r>
            <a:endParaRPr/>
          </a:p>
          <a:p>
            <a:pPr marL="342900" marR="0" lvl="0" indent="-342900" algn="l" rtl="0">
              <a:lnSpc>
                <a:spcPct val="80000"/>
              </a:lnSpc>
              <a:spcBef>
                <a:spcPts val="518"/>
              </a:spcBef>
              <a:spcAft>
                <a:spcPts val="0"/>
              </a:spcAft>
              <a:buClr>
                <a:schemeClr val="dk1"/>
              </a:buClr>
              <a:buSzPts val="2590"/>
              <a:buFont typeface="Arial"/>
              <a:buChar char="•"/>
            </a:pPr>
            <a:r>
              <a:rPr lang="en-US" sz="2590" b="0" i="0" u="none" strike="noStrike" cap="none">
                <a:solidFill>
                  <a:schemeClr val="dk1"/>
                </a:solidFill>
                <a:latin typeface="Times New Roman"/>
                <a:ea typeface="Times New Roman"/>
                <a:cs typeface="Times New Roman"/>
                <a:sym typeface="Times New Roman"/>
              </a:rPr>
              <a:t>Purple wattles, combs, legs</a:t>
            </a:r>
            <a:endParaRPr/>
          </a:p>
          <a:p>
            <a:pPr marL="342900" marR="0" lvl="0" indent="-342900" algn="l" rtl="0">
              <a:lnSpc>
                <a:spcPct val="80000"/>
              </a:lnSpc>
              <a:spcBef>
                <a:spcPts val="518"/>
              </a:spcBef>
              <a:spcAft>
                <a:spcPts val="0"/>
              </a:spcAft>
              <a:buClr>
                <a:schemeClr val="dk1"/>
              </a:buClr>
              <a:buSzPts val="2590"/>
              <a:buFont typeface="Arial"/>
              <a:buChar char="•"/>
            </a:pPr>
            <a:r>
              <a:rPr lang="en-US" sz="2590" b="0" i="0" u="none" strike="noStrike" cap="none">
                <a:solidFill>
                  <a:schemeClr val="dk1"/>
                </a:solidFill>
                <a:latin typeface="Times New Roman"/>
                <a:ea typeface="Times New Roman"/>
                <a:cs typeface="Times New Roman"/>
                <a:sym typeface="Times New Roman"/>
              </a:rPr>
              <a:t>Misshapen eggs or soft, thin shells</a:t>
            </a:r>
            <a:endParaRPr/>
          </a:p>
          <a:p>
            <a:pPr marL="342900" marR="0" lvl="0" indent="-178435" algn="l" rtl="0">
              <a:lnSpc>
                <a:spcPct val="80000"/>
              </a:lnSpc>
              <a:spcBef>
                <a:spcPts val="518"/>
              </a:spcBef>
              <a:spcAft>
                <a:spcPts val="0"/>
              </a:spcAft>
              <a:buClr>
                <a:schemeClr val="dk1"/>
              </a:buClr>
              <a:buSzPts val="2590"/>
              <a:buFont typeface="Arial"/>
              <a:buNone/>
            </a:pPr>
            <a:endParaRPr sz="2590" b="0" i="0" u="none" strike="noStrike" cap="none">
              <a:solidFill>
                <a:schemeClr val="dk1"/>
              </a:solidFill>
              <a:latin typeface="Times New Roman"/>
              <a:ea typeface="Times New Roman"/>
              <a:cs typeface="Times New Roman"/>
              <a:sym typeface="Times New Roman"/>
            </a:endParaRPr>
          </a:p>
        </p:txBody>
      </p:sp>
      <p:pic>
        <p:nvPicPr>
          <p:cNvPr id="195" name="Shape 195"/>
          <p:cNvPicPr preferRelativeResize="0"/>
          <p:nvPr/>
        </p:nvPicPr>
        <p:blipFill rotWithShape="1">
          <a:blip r:embed="rId3">
            <a:alphaModFix/>
          </a:blip>
          <a:srcRect/>
          <a:stretch/>
        </p:blipFill>
        <p:spPr>
          <a:xfrm>
            <a:off x="4873158" y="4267200"/>
            <a:ext cx="3925392" cy="2374900"/>
          </a:xfrm>
          <a:prstGeom prst="rect">
            <a:avLst/>
          </a:prstGeom>
          <a:noFill/>
          <a:ln>
            <a:noFill/>
          </a:ln>
        </p:spPr>
      </p:pic>
      <p:pic>
        <p:nvPicPr>
          <p:cNvPr id="196" name="Shape 196"/>
          <p:cNvPicPr preferRelativeResize="0"/>
          <p:nvPr/>
        </p:nvPicPr>
        <p:blipFill rotWithShape="1">
          <a:blip r:embed="rId4">
            <a:alphaModFix/>
          </a:blip>
          <a:srcRect/>
          <a:stretch/>
        </p:blipFill>
        <p:spPr>
          <a:xfrm>
            <a:off x="5791200" y="1371600"/>
            <a:ext cx="2089308" cy="2697933"/>
          </a:xfrm>
          <a:prstGeom prst="rect">
            <a:avLst/>
          </a:prstGeom>
          <a:noFill/>
          <a:ln>
            <a:noFill/>
          </a:ln>
        </p:spPr>
      </p:pic>
      <p:sp>
        <p:nvSpPr>
          <p:cNvPr id="197" name="Shape 197"/>
          <p:cNvSpPr txBox="1"/>
          <p:nvPr/>
        </p:nvSpPr>
        <p:spPr>
          <a:xfrm>
            <a:off x="4191000" y="6477000"/>
            <a:ext cx="4724400"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
                <a:solidFill>
                  <a:schemeClr val="dk1"/>
                </a:solidFill>
                <a:latin typeface="Times New Roman"/>
                <a:ea typeface="Times New Roman"/>
                <a:cs typeface="Times New Roman"/>
                <a:sym typeface="Times New Roman"/>
              </a:rPr>
              <a:t>http://kindersay.com/signs/chicken</a:t>
            </a:r>
            <a:endParaRPr/>
          </a:p>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https://www.dreamstime.com/stock-photo-chicken-egg-white-single-isolated-background-image54462011</a:t>
            </a:r>
            <a:endParaRPr/>
          </a:p>
          <a:p>
            <a:pPr marL="0" marR="0" lvl="0" indent="0" algn="ctr" rtl="0">
              <a:spcBef>
                <a:spcPts val="0"/>
              </a:spcBef>
              <a:spcAft>
                <a:spcPts val="0"/>
              </a:spcAft>
              <a:buNone/>
            </a:pPr>
            <a:endParaRPr sz="800">
              <a:solidFill>
                <a:schemeClr val="dk1"/>
              </a:solidFill>
              <a:latin typeface="Times New Roman"/>
              <a:ea typeface="Times New Roman"/>
              <a:cs typeface="Times New Roman"/>
              <a:sym typeface="Times New Roman"/>
            </a:endParaRPr>
          </a:p>
        </p:txBody>
      </p:sp>
      <p:sp>
        <p:nvSpPr>
          <p:cNvPr id="198" name="Shape 198"/>
          <p:cNvSpPr txBox="1"/>
          <p:nvPr/>
        </p:nvSpPr>
        <p:spPr>
          <a:xfrm>
            <a:off x="5791200" y="4069533"/>
            <a:ext cx="281940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http://www.thepoultrysite.com/articles/275/avian-influenza-in-poultry/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Concerns with Avian Influenza </a:t>
            </a:r>
            <a:endParaRPr/>
          </a:p>
        </p:txBody>
      </p:sp>
      <p:sp>
        <p:nvSpPr>
          <p:cNvPr id="205" name="Shape 205"/>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Wild bird populations can carry avian influenza without symptoms </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Migratory populations</a:t>
            </a:r>
            <a:endParaRPr dirty="0"/>
          </a:p>
          <a:p>
            <a:pPr marL="342900" marR="0" lvl="0" indent="-342900" algn="l" rtl="0">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Contaminate water (</a:t>
            </a:r>
            <a:r>
              <a:rPr lang="en-US" b="0" i="0" u="none" strike="noStrike" cap="none" dirty="0">
                <a:solidFill>
                  <a:schemeClr val="dk1"/>
                </a:solidFill>
                <a:latin typeface="Times New Roman"/>
                <a:ea typeface="Times New Roman"/>
                <a:cs typeface="Times New Roman"/>
                <a:sym typeface="Times New Roman"/>
              </a:rPr>
              <a:t>For example: </a:t>
            </a:r>
            <a:r>
              <a:rPr lang="en-US" sz="3200" b="0" i="0" u="none" strike="noStrike" cap="none" dirty="0">
                <a:solidFill>
                  <a:schemeClr val="dk1"/>
                </a:solidFill>
                <a:latin typeface="Times New Roman"/>
                <a:ea typeface="Times New Roman"/>
                <a:cs typeface="Times New Roman"/>
                <a:sym typeface="Times New Roman"/>
              </a:rPr>
              <a:t>farm ponds) via “fecal bombs”</a:t>
            </a:r>
            <a:endParaRPr dirty="0"/>
          </a:p>
          <a:p>
            <a:pPr marL="342900" marR="0" lvl="0" indent="-342900" algn="l" rtl="0">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Potential for large outbreaks</a:t>
            </a:r>
            <a:br>
              <a:rPr lang="en-US" sz="3200" b="0" i="0" u="none" strike="noStrike" cap="none" dirty="0">
                <a:solidFill>
                  <a:schemeClr val="dk1"/>
                </a:solidFill>
                <a:latin typeface="Times New Roman"/>
                <a:ea typeface="Times New Roman"/>
                <a:cs typeface="Times New Roman"/>
                <a:sym typeface="Times New Roman"/>
              </a:rPr>
            </a:br>
            <a:r>
              <a:rPr lang="en-US" sz="3200" b="0" i="0" u="none" strike="noStrike" cap="none" dirty="0">
                <a:solidFill>
                  <a:schemeClr val="dk1"/>
                </a:solidFill>
                <a:latin typeface="Times New Roman"/>
                <a:ea typeface="Times New Roman"/>
                <a:cs typeface="Times New Roman"/>
                <a:sym typeface="Times New Roman"/>
              </a:rPr>
              <a:t>if viral material comes in </a:t>
            </a:r>
            <a:br>
              <a:rPr lang="en-US" sz="3200" b="0" i="0" u="none" strike="noStrike" cap="none" dirty="0">
                <a:solidFill>
                  <a:schemeClr val="dk1"/>
                </a:solidFill>
                <a:latin typeface="Times New Roman"/>
                <a:ea typeface="Times New Roman"/>
                <a:cs typeface="Times New Roman"/>
                <a:sym typeface="Times New Roman"/>
              </a:rPr>
            </a:br>
            <a:r>
              <a:rPr lang="en-US" sz="3200" b="0" i="0" u="none" strike="noStrike" cap="none" dirty="0">
                <a:solidFill>
                  <a:schemeClr val="dk1"/>
                </a:solidFill>
                <a:latin typeface="Times New Roman"/>
                <a:ea typeface="Times New Roman"/>
                <a:cs typeface="Times New Roman"/>
                <a:sym typeface="Times New Roman"/>
              </a:rPr>
              <a:t>contact with domestic birds</a:t>
            </a:r>
            <a:endParaRPr dirty="0"/>
          </a:p>
        </p:txBody>
      </p:sp>
      <p:pic>
        <p:nvPicPr>
          <p:cNvPr id="206" name="Shape 206"/>
          <p:cNvPicPr preferRelativeResize="0"/>
          <p:nvPr/>
        </p:nvPicPr>
        <p:blipFill rotWithShape="1">
          <a:blip r:embed="rId3">
            <a:alphaModFix/>
          </a:blip>
          <a:srcRect/>
          <a:stretch/>
        </p:blipFill>
        <p:spPr>
          <a:xfrm>
            <a:off x="5638800" y="3687091"/>
            <a:ext cx="3124200" cy="2930283"/>
          </a:xfrm>
          <a:prstGeom prst="rect">
            <a:avLst/>
          </a:prstGeom>
          <a:noFill/>
          <a:ln>
            <a:noFill/>
          </a:ln>
        </p:spPr>
      </p:pic>
      <p:sp>
        <p:nvSpPr>
          <p:cNvPr id="207" name="Shape 207"/>
          <p:cNvSpPr txBox="1"/>
          <p:nvPr/>
        </p:nvSpPr>
        <p:spPr>
          <a:xfrm>
            <a:off x="5791200" y="6617374"/>
            <a:ext cx="35814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http://www.besgroup.org/2010/12/11/purple-heron-flight-landing-sequence/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Everyday Prevention of Influenza </a:t>
            </a:r>
            <a:endParaRPr/>
          </a:p>
        </p:txBody>
      </p:sp>
      <p:sp>
        <p:nvSpPr>
          <p:cNvPr id="214" name="Shape 2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Humans</a:t>
            </a:r>
            <a:endParaRPr/>
          </a:p>
        </p:txBody>
      </p:sp>
      <p:sp>
        <p:nvSpPr>
          <p:cNvPr id="215" name="Shape 2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Wash hands frequently </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Vaccinate </a:t>
            </a:r>
            <a:endParaRPr/>
          </a:p>
          <a:p>
            <a:pPr marL="742950" marR="0" lvl="1" indent="-285750" algn="l" rtl="0">
              <a:lnSpc>
                <a:spcPct val="90000"/>
              </a:lnSpc>
              <a:spcBef>
                <a:spcPts val="40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Annual seasonal vaccine for humans</a:t>
            </a:r>
            <a:endParaRPr/>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Watch for signs of illness in animals and yourself</a:t>
            </a:r>
            <a:endParaRPr/>
          </a:p>
          <a:p>
            <a:pPr marL="742950" marR="0" lvl="1" indent="-285750" algn="l" rtl="0">
              <a:lnSpc>
                <a:spcPct val="90000"/>
              </a:lnSpc>
              <a:spcBef>
                <a:spcPts val="40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If you are sick, minimize contact with animals</a:t>
            </a:r>
            <a:endParaRPr/>
          </a:p>
          <a:p>
            <a:pPr marL="742950" marR="0" lvl="1" indent="-285750" algn="l" rtl="0">
              <a:lnSpc>
                <a:spcPct val="90000"/>
              </a:lnSpc>
              <a:spcBef>
                <a:spcPts val="40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If your animal is sick, minimize contact with other animals and humans</a:t>
            </a:r>
            <a:endParaRPr/>
          </a:p>
          <a:p>
            <a:pPr marL="342900" marR="0" lvl="0" indent="-190500" algn="l" rtl="0">
              <a:lnSpc>
                <a:spcPct val="90000"/>
              </a:lnSpc>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p>
            <a:pPr marL="342900" marR="0" lvl="0" indent="-190500" algn="l" rtl="0">
              <a:lnSpc>
                <a:spcPct val="90000"/>
              </a:lnSpc>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216" name="Shape 21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Animals</a:t>
            </a:r>
            <a:endParaRPr/>
          </a:p>
        </p:txBody>
      </p:sp>
      <p:sp>
        <p:nvSpPr>
          <p:cNvPr id="217" name="Shape 2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Keep area clean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Biosecurity &amp; Quarantine</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Times New Roman"/>
                <a:ea typeface="Times New Roman"/>
                <a:cs typeface="Times New Roman"/>
                <a:sym typeface="Times New Roman"/>
              </a:rPr>
              <a:t>Especially in events where new people/animals are introduced (like at fairs)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Vaccinate if available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Keep away from other sick animals or sick people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Consult a veterinarian</a:t>
            </a:r>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218" name="Shape 218"/>
          <p:cNvSpPr txBox="1"/>
          <p:nvPr/>
        </p:nvSpPr>
        <p:spPr>
          <a:xfrm>
            <a:off x="534988" y="6114997"/>
            <a:ext cx="792480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and safe interaction between humans and animals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Prevention of influenza in birds</a:t>
            </a:r>
            <a:endParaRPr/>
          </a:p>
        </p:txBody>
      </p:sp>
      <p:sp>
        <p:nvSpPr>
          <p:cNvPr id="225" name="Shape 225"/>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NO indirect or direct contact between wild birds and domestic birds</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Times New Roman"/>
                <a:ea typeface="Times New Roman"/>
                <a:cs typeface="Times New Roman"/>
                <a:sym typeface="Times New Roman"/>
              </a:rPr>
              <a:t>Keep domestic birds away from water where wild birds are able to bathe/live/feed</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Times New Roman"/>
                <a:ea typeface="Times New Roman"/>
                <a:cs typeface="Times New Roman"/>
                <a:sym typeface="Times New Roman"/>
              </a:rPr>
              <a:t>Do not allow domestic birds in areas where there may be wild bird droppings.</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Times New Roman"/>
                <a:ea typeface="Times New Roman"/>
                <a:cs typeface="Times New Roman"/>
                <a:sym typeface="Times New Roman"/>
              </a:rPr>
              <a:t>Keep food and water indoors </a:t>
            </a:r>
            <a:endParaRPr/>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Keep their environment clean and well ventilated. </a:t>
            </a:r>
            <a:endParaRPr/>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Do not share equipment from different flocks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Overview/Agenda</a:t>
            </a:r>
            <a:endParaRPr sz="4400" b="0" i="0" u="none" strike="noStrike" cap="none">
              <a:solidFill>
                <a:schemeClr val="lt1"/>
              </a:solidFill>
              <a:latin typeface="Times New Roman"/>
              <a:ea typeface="Times New Roman"/>
              <a:cs typeface="Times New Roman"/>
              <a:sym typeface="Times New Roman"/>
            </a:endParaRPr>
          </a:p>
        </p:txBody>
      </p:sp>
      <p:sp>
        <p:nvSpPr>
          <p:cNvPr id="78" name="Shape 7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dk1"/>
              </a:buClr>
              <a:buSzPts val="2590"/>
              <a:buFont typeface="Times New Roman"/>
              <a:buAutoNum type="arabicPeriod"/>
            </a:pPr>
            <a:r>
              <a:rPr lang="en-US" sz="2590" b="0" i="0" u="none" strike="noStrike" cap="none">
                <a:solidFill>
                  <a:schemeClr val="dk1"/>
                </a:solidFill>
                <a:latin typeface="Times New Roman"/>
                <a:ea typeface="Times New Roman"/>
                <a:cs typeface="Times New Roman"/>
                <a:sym typeface="Times New Roman"/>
              </a:rPr>
              <a:t>Overview</a:t>
            </a:r>
            <a:endParaRPr/>
          </a:p>
          <a:p>
            <a:pPr marL="742950" marR="0" lvl="1" indent="-285750" algn="l" rtl="0">
              <a:spcBef>
                <a:spcPts val="444"/>
              </a:spcBef>
              <a:spcAft>
                <a:spcPts val="0"/>
              </a:spcAft>
              <a:buClr>
                <a:schemeClr val="dk1"/>
              </a:buClr>
              <a:buSzPts val="2220"/>
              <a:buFont typeface="Arial"/>
              <a:buChar char="–"/>
            </a:pPr>
            <a:r>
              <a:rPr lang="en-US" sz="2220" b="0" i="0" u="none" strike="noStrike" cap="none">
                <a:solidFill>
                  <a:schemeClr val="dk1"/>
                </a:solidFill>
                <a:latin typeface="Times New Roman"/>
                <a:ea typeface="Times New Roman"/>
                <a:cs typeface="Times New Roman"/>
                <a:sym typeface="Times New Roman"/>
              </a:rPr>
              <a:t>Project</a:t>
            </a:r>
            <a:endParaRPr/>
          </a:p>
          <a:p>
            <a:pPr marL="742950" marR="0" lvl="1" indent="-285750" algn="l" rtl="0">
              <a:spcBef>
                <a:spcPts val="444"/>
              </a:spcBef>
              <a:spcAft>
                <a:spcPts val="0"/>
              </a:spcAft>
              <a:buClr>
                <a:schemeClr val="dk1"/>
              </a:buClr>
              <a:buSzPts val="2220"/>
              <a:buFont typeface="Arial"/>
              <a:buChar char="–"/>
            </a:pPr>
            <a:r>
              <a:rPr lang="en-US" sz="2220" b="0" i="0" u="none" strike="noStrike" cap="none">
                <a:solidFill>
                  <a:schemeClr val="dk1"/>
                </a:solidFill>
                <a:latin typeface="Times New Roman"/>
                <a:ea typeface="Times New Roman"/>
                <a:cs typeface="Times New Roman"/>
                <a:sym typeface="Times New Roman"/>
              </a:rPr>
              <a:t>Zoonotic Disease &amp; Vocab</a:t>
            </a:r>
            <a:endParaRPr/>
          </a:p>
          <a:p>
            <a:pPr marL="514350" marR="0" lvl="0" indent="-514350" algn="l" rtl="0">
              <a:spcBef>
                <a:spcPts val="518"/>
              </a:spcBef>
              <a:spcAft>
                <a:spcPts val="0"/>
              </a:spcAft>
              <a:buClr>
                <a:schemeClr val="dk1"/>
              </a:buClr>
              <a:buSzPts val="2590"/>
              <a:buFont typeface="Times New Roman"/>
              <a:buAutoNum type="arabicPeriod"/>
            </a:pPr>
            <a:r>
              <a:rPr lang="en-US" sz="2590" b="0" i="0" u="none" strike="noStrike" cap="none">
                <a:solidFill>
                  <a:schemeClr val="dk1"/>
                </a:solidFill>
                <a:latin typeface="Times New Roman"/>
                <a:ea typeface="Times New Roman"/>
                <a:cs typeface="Times New Roman"/>
                <a:sym typeface="Times New Roman"/>
              </a:rPr>
              <a:t>Influenza </a:t>
            </a:r>
            <a:endParaRPr/>
          </a:p>
          <a:p>
            <a:pPr marL="742950" marR="0" lvl="1" indent="-285750" algn="l" rtl="0">
              <a:spcBef>
                <a:spcPts val="444"/>
              </a:spcBef>
              <a:spcAft>
                <a:spcPts val="0"/>
              </a:spcAft>
              <a:buClr>
                <a:schemeClr val="dk1"/>
              </a:buClr>
              <a:buSzPts val="2220"/>
              <a:buFont typeface="Arial"/>
              <a:buChar char="–"/>
            </a:pPr>
            <a:r>
              <a:rPr lang="en-US" sz="2220" b="0" i="0" u="none" strike="noStrike" cap="none">
                <a:solidFill>
                  <a:schemeClr val="dk1"/>
                </a:solidFill>
                <a:latin typeface="Times New Roman"/>
                <a:ea typeface="Times New Roman"/>
                <a:cs typeface="Times New Roman"/>
                <a:sym typeface="Times New Roman"/>
              </a:rPr>
              <a:t>Pathogens</a:t>
            </a:r>
            <a:endParaRPr/>
          </a:p>
          <a:p>
            <a:pPr marL="742950" marR="0" lvl="1" indent="-285750" algn="l" rtl="0">
              <a:spcBef>
                <a:spcPts val="444"/>
              </a:spcBef>
              <a:spcAft>
                <a:spcPts val="0"/>
              </a:spcAft>
              <a:buClr>
                <a:schemeClr val="dk1"/>
              </a:buClr>
              <a:buSzPts val="2220"/>
              <a:buFont typeface="Arial"/>
              <a:buChar char="–"/>
            </a:pPr>
            <a:r>
              <a:rPr lang="en-US" sz="2220" b="0" i="0" u="none" strike="noStrike" cap="none">
                <a:solidFill>
                  <a:schemeClr val="dk1"/>
                </a:solidFill>
                <a:latin typeface="Times New Roman"/>
                <a:ea typeface="Times New Roman"/>
                <a:cs typeface="Times New Roman"/>
                <a:sym typeface="Times New Roman"/>
              </a:rPr>
              <a:t>Symptoms</a:t>
            </a:r>
            <a:endParaRPr/>
          </a:p>
          <a:p>
            <a:pPr marL="742950" marR="0" lvl="1" indent="-285750" algn="l" rtl="0">
              <a:spcBef>
                <a:spcPts val="444"/>
              </a:spcBef>
              <a:spcAft>
                <a:spcPts val="0"/>
              </a:spcAft>
              <a:buClr>
                <a:schemeClr val="dk1"/>
              </a:buClr>
              <a:buSzPts val="2220"/>
              <a:buFont typeface="Arial"/>
              <a:buChar char="–"/>
            </a:pPr>
            <a:r>
              <a:rPr lang="en-US" sz="2220" b="0" i="0" u="none" strike="noStrike" cap="none">
                <a:solidFill>
                  <a:schemeClr val="dk1"/>
                </a:solidFill>
                <a:latin typeface="Times New Roman"/>
                <a:ea typeface="Times New Roman"/>
                <a:cs typeface="Times New Roman"/>
                <a:sym typeface="Times New Roman"/>
              </a:rPr>
              <a:t>Prevention</a:t>
            </a:r>
            <a:endParaRPr/>
          </a:p>
          <a:p>
            <a:pPr marL="514350" marR="0" lvl="0" indent="-514350" algn="l" rtl="0">
              <a:spcBef>
                <a:spcPts val="518"/>
              </a:spcBef>
              <a:spcAft>
                <a:spcPts val="0"/>
              </a:spcAft>
              <a:buClr>
                <a:schemeClr val="dk1"/>
              </a:buClr>
              <a:buSzPts val="2590"/>
              <a:buFont typeface="Times New Roman"/>
              <a:buAutoNum type="arabicPeriod"/>
            </a:pPr>
            <a:r>
              <a:rPr lang="en-US" sz="2590" b="0" i="0" u="none" strike="noStrike" cap="none">
                <a:solidFill>
                  <a:schemeClr val="dk1"/>
                </a:solidFill>
                <a:latin typeface="Times New Roman"/>
                <a:ea typeface="Times New Roman"/>
                <a:cs typeface="Times New Roman"/>
                <a:sym typeface="Times New Roman"/>
              </a:rPr>
              <a:t>Enteric Diseases</a:t>
            </a:r>
            <a:endParaRPr/>
          </a:p>
          <a:p>
            <a:pPr marL="742950" marR="0" lvl="1" indent="-285750" algn="l" rtl="0">
              <a:spcBef>
                <a:spcPts val="444"/>
              </a:spcBef>
              <a:spcAft>
                <a:spcPts val="0"/>
              </a:spcAft>
              <a:buClr>
                <a:schemeClr val="dk1"/>
              </a:buClr>
              <a:buSzPts val="2220"/>
              <a:buFont typeface="Arial"/>
              <a:buChar char="–"/>
            </a:pPr>
            <a:r>
              <a:rPr lang="en-US" sz="2220" b="0" i="0" u="none" strike="noStrike" cap="none">
                <a:solidFill>
                  <a:schemeClr val="dk1"/>
                </a:solidFill>
                <a:latin typeface="Times New Roman"/>
                <a:ea typeface="Times New Roman"/>
                <a:cs typeface="Times New Roman"/>
                <a:sym typeface="Times New Roman"/>
              </a:rPr>
              <a:t>Pathogens &amp; Symptoms</a:t>
            </a:r>
            <a:endParaRPr/>
          </a:p>
          <a:p>
            <a:pPr marL="742950" marR="0" lvl="1" indent="-285750" algn="l" rtl="0">
              <a:spcBef>
                <a:spcPts val="444"/>
              </a:spcBef>
              <a:spcAft>
                <a:spcPts val="0"/>
              </a:spcAft>
              <a:buClr>
                <a:schemeClr val="dk1"/>
              </a:buClr>
              <a:buSzPts val="2220"/>
              <a:buFont typeface="Arial"/>
              <a:buChar char="–"/>
            </a:pPr>
            <a:r>
              <a:rPr lang="en-US" sz="2220" b="0" i="0" u="none" strike="noStrike" cap="none">
                <a:solidFill>
                  <a:schemeClr val="dk1"/>
                </a:solidFill>
                <a:latin typeface="Times New Roman"/>
                <a:ea typeface="Times New Roman"/>
                <a:cs typeface="Times New Roman"/>
                <a:sym typeface="Times New Roman"/>
              </a:rPr>
              <a:t>Prevention</a:t>
            </a:r>
            <a:endParaRPr/>
          </a:p>
        </p:txBody>
      </p:sp>
      <p:sp>
        <p:nvSpPr>
          <p:cNvPr id="79" name="Shape 7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p>
            <a:pPr marL="512763" marR="0" lvl="0" indent="-512763" algn="l" rtl="0">
              <a:lnSpc>
                <a:spcPct val="150000"/>
              </a:lnSpc>
              <a:spcBef>
                <a:spcPts val="0"/>
              </a:spcBef>
              <a:spcAft>
                <a:spcPts val="0"/>
              </a:spcAft>
              <a:buClr>
                <a:schemeClr val="dk1"/>
              </a:buClr>
              <a:buSzPts val="2590"/>
              <a:buFont typeface="Arial"/>
              <a:buNone/>
            </a:pPr>
            <a:r>
              <a:rPr lang="en-US" sz="2590" b="0" i="0" u="none" strike="noStrike" cap="none">
                <a:solidFill>
                  <a:schemeClr val="dk1"/>
                </a:solidFill>
                <a:latin typeface="Times New Roman"/>
                <a:ea typeface="Times New Roman"/>
                <a:cs typeface="Times New Roman"/>
                <a:sym typeface="Times New Roman"/>
              </a:rPr>
              <a:t>4. 	Handwashing  </a:t>
            </a:r>
            <a:endParaRPr/>
          </a:p>
          <a:p>
            <a:pPr marL="514350" marR="0" lvl="0" indent="-514350" algn="l" rtl="0">
              <a:lnSpc>
                <a:spcPct val="150000"/>
              </a:lnSpc>
              <a:spcBef>
                <a:spcPts val="0"/>
              </a:spcBef>
              <a:spcAft>
                <a:spcPts val="0"/>
              </a:spcAft>
              <a:buClr>
                <a:schemeClr val="dk1"/>
              </a:buClr>
              <a:buSzPts val="2590"/>
              <a:buFont typeface="Times New Roman"/>
              <a:buAutoNum type="arabicPeriod" startAt="5"/>
            </a:pPr>
            <a:r>
              <a:rPr lang="en-US" sz="2590" b="0" i="0" u="none" strike="noStrike" cap="none">
                <a:solidFill>
                  <a:schemeClr val="dk1"/>
                </a:solidFill>
                <a:latin typeface="Times New Roman"/>
                <a:ea typeface="Times New Roman"/>
                <a:cs typeface="Times New Roman"/>
                <a:sym typeface="Times New Roman"/>
              </a:rPr>
              <a:t>Biosecurity </a:t>
            </a:r>
            <a:endParaRPr/>
          </a:p>
          <a:p>
            <a:pPr marL="400050" marR="0" lvl="1" indent="0" algn="l" rtl="0">
              <a:lnSpc>
                <a:spcPct val="150000"/>
              </a:lnSpc>
              <a:spcBef>
                <a:spcPts val="0"/>
              </a:spcBef>
              <a:spcAft>
                <a:spcPts val="0"/>
              </a:spcAft>
              <a:buClr>
                <a:schemeClr val="dk1"/>
              </a:buClr>
              <a:buSzPts val="2220"/>
              <a:buFont typeface="Arial"/>
              <a:buNone/>
            </a:pPr>
            <a:r>
              <a:rPr lang="en-US" sz="2220" b="0" i="0" u="none" strike="noStrike" cap="none">
                <a:solidFill>
                  <a:schemeClr val="dk1"/>
                </a:solidFill>
                <a:latin typeface="Times New Roman"/>
                <a:ea typeface="Times New Roman"/>
                <a:cs typeface="Times New Roman"/>
                <a:sym typeface="Times New Roman"/>
              </a:rPr>
              <a:t>	- At the Farm</a:t>
            </a:r>
            <a:endParaRPr/>
          </a:p>
          <a:p>
            <a:pPr marL="400050" marR="0" lvl="1" indent="0" algn="l" rtl="0">
              <a:lnSpc>
                <a:spcPct val="150000"/>
              </a:lnSpc>
              <a:spcBef>
                <a:spcPts val="0"/>
              </a:spcBef>
              <a:spcAft>
                <a:spcPts val="0"/>
              </a:spcAft>
              <a:buClr>
                <a:schemeClr val="dk1"/>
              </a:buClr>
              <a:buSzPts val="2220"/>
              <a:buFont typeface="Arial"/>
              <a:buNone/>
            </a:pPr>
            <a:r>
              <a:rPr lang="en-US" sz="2220" b="0" i="0" u="none" strike="noStrike" cap="none">
                <a:solidFill>
                  <a:schemeClr val="dk1"/>
                </a:solidFill>
                <a:latin typeface="Times New Roman"/>
                <a:ea typeface="Times New Roman"/>
                <a:cs typeface="Times New Roman"/>
                <a:sym typeface="Times New Roman"/>
              </a:rPr>
              <a:t>	- At the Fair </a:t>
            </a:r>
            <a:endParaRPr/>
          </a:p>
          <a:p>
            <a:pPr marL="400050" marR="0" lvl="1" indent="0" algn="l" rtl="0">
              <a:lnSpc>
                <a:spcPct val="150000"/>
              </a:lnSpc>
              <a:spcBef>
                <a:spcPts val="0"/>
              </a:spcBef>
              <a:spcAft>
                <a:spcPts val="0"/>
              </a:spcAft>
              <a:buClr>
                <a:schemeClr val="dk1"/>
              </a:buClr>
              <a:buSzPts val="2220"/>
              <a:buFont typeface="Arial"/>
              <a:buNone/>
            </a:pPr>
            <a:r>
              <a:rPr lang="en-US" sz="2220" b="0" i="0" u="none" strike="noStrike" cap="none">
                <a:solidFill>
                  <a:schemeClr val="dk1"/>
                </a:solidFill>
                <a:latin typeface="Times New Roman"/>
                <a:ea typeface="Times New Roman"/>
                <a:cs typeface="Times New Roman"/>
                <a:sym typeface="Times New Roman"/>
              </a:rPr>
              <a:t>	- Quarantine</a:t>
            </a:r>
            <a:endParaRPr/>
          </a:p>
          <a:p>
            <a:pPr marL="514350" marR="0" lvl="0" indent="-514350" algn="l" rtl="0">
              <a:lnSpc>
                <a:spcPct val="150000"/>
              </a:lnSpc>
              <a:spcBef>
                <a:spcPts val="0"/>
              </a:spcBef>
              <a:spcAft>
                <a:spcPts val="0"/>
              </a:spcAft>
              <a:buClr>
                <a:schemeClr val="dk1"/>
              </a:buClr>
              <a:buSzPts val="2590"/>
              <a:buFont typeface="Times New Roman"/>
              <a:buAutoNum type="arabicPeriod" startAt="5"/>
            </a:pPr>
            <a:r>
              <a:rPr lang="en-US" sz="2590" b="0" i="0" u="none" strike="noStrike" cap="none">
                <a:solidFill>
                  <a:schemeClr val="dk1"/>
                </a:solidFill>
                <a:latin typeface="Times New Roman"/>
                <a:ea typeface="Times New Roman"/>
                <a:cs typeface="Times New Roman"/>
                <a:sym typeface="Times New Roman"/>
              </a:rPr>
              <a:t>Careers in Public Health</a:t>
            </a:r>
            <a:endParaRPr/>
          </a:p>
          <a:p>
            <a:pPr marL="514350" marR="0" lvl="0" indent="-514350" algn="l" rtl="0">
              <a:lnSpc>
                <a:spcPct val="150000"/>
              </a:lnSpc>
              <a:spcBef>
                <a:spcPts val="0"/>
              </a:spcBef>
              <a:spcAft>
                <a:spcPts val="0"/>
              </a:spcAft>
              <a:buClr>
                <a:schemeClr val="dk1"/>
              </a:buClr>
              <a:buSzPts val="2590"/>
              <a:buFont typeface="Times New Roman"/>
              <a:buAutoNum type="arabicPeriod" startAt="5"/>
            </a:pPr>
            <a:r>
              <a:rPr lang="en-US" sz="2590" b="0" i="0" u="none" strike="noStrike" cap="none">
                <a:solidFill>
                  <a:schemeClr val="dk1"/>
                </a:solidFill>
                <a:latin typeface="Times New Roman"/>
                <a:ea typeface="Times New Roman"/>
                <a:cs typeface="Times New Roman"/>
                <a:sym typeface="Times New Roman"/>
              </a:rPr>
              <a:t>Closing </a:t>
            </a:r>
            <a:endParaRPr/>
          </a:p>
          <a:p>
            <a:pPr marL="400050" marR="0" lvl="1" indent="0" algn="l" rtl="0">
              <a:spcBef>
                <a:spcPts val="0"/>
              </a:spcBef>
              <a:spcAft>
                <a:spcPts val="0"/>
              </a:spcAft>
              <a:buClr>
                <a:schemeClr val="dk1"/>
              </a:buClr>
              <a:buSzPts val="2220"/>
              <a:buFont typeface="Arial"/>
              <a:buNone/>
            </a:pPr>
            <a:endParaRPr sz="2220" b="0" i="0" u="none" strike="noStrike" cap="none">
              <a:solidFill>
                <a:schemeClr val="dk1"/>
              </a:solidFill>
              <a:latin typeface="Times New Roman"/>
              <a:ea typeface="Times New Roman"/>
              <a:cs typeface="Times New Roman"/>
              <a:sym typeface="Times New Roman"/>
            </a:endParaRPr>
          </a:p>
        </p:txBody>
      </p:sp>
      <p:sp>
        <p:nvSpPr>
          <p:cNvPr id="80" name="Shape 80"/>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Times New Roman"/>
                <a:ea typeface="Times New Roman"/>
                <a:cs typeface="Times New Roman"/>
                <a:sym typeface="Times New Roman"/>
              </a:rPr>
              <a:t>Maine Center for Disease Control and Prevention</a:t>
            </a:r>
            <a:endParaRPr sz="1200" b="0" i="0" u="none" strike="noStrike" cap="none">
              <a:solidFill>
                <a:srgbClr val="888888"/>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Prevention of influenza in swine</a:t>
            </a:r>
            <a:endParaRPr/>
          </a:p>
        </p:txBody>
      </p:sp>
      <p:sp>
        <p:nvSpPr>
          <p:cNvPr id="232" name="Shape 232"/>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Keep environment clean and well-ventilated </a:t>
            </a:r>
            <a:endParaRPr/>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Do not share equipment with other herds </a:t>
            </a:r>
            <a:endParaRPr/>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Vaccinate if one is available </a:t>
            </a:r>
            <a:endParaRPr/>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If any of your pigs are sick, minimize contact with other animals and humans</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Times New Roman"/>
                <a:ea typeface="Times New Roman"/>
                <a:cs typeface="Times New Roman"/>
                <a:sym typeface="Times New Roman"/>
              </a:rPr>
              <a:t>Separate sick pig from others if necessary </a:t>
            </a:r>
            <a:endParaRPr/>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a:solidFill>
                  <a:schemeClr val="dk1"/>
                </a:solidFill>
                <a:latin typeface="Times New Roman"/>
                <a:ea typeface="Times New Roman"/>
                <a:cs typeface="Times New Roman"/>
                <a:sym typeface="Times New Roman"/>
              </a:rPr>
              <a:t>Contact your veterinarian ASAP if your pig has symptoms of influenza</a:t>
            </a:r>
            <a:endParaRPr/>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AND DON’T BRING THEM TO THE FAIR!!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a:p>
        </p:txBody>
      </p:sp>
      <p:pic>
        <p:nvPicPr>
          <p:cNvPr id="239" name="Shape 239"/>
          <p:cNvPicPr preferRelativeResize="0">
            <a:picLocks noGrp="1"/>
          </p:cNvPicPr>
          <p:nvPr>
            <p:ph type="body" idx="4294967295"/>
          </p:nvPr>
        </p:nvPicPr>
        <p:blipFill rotWithShape="1">
          <a:blip r:embed="rId3">
            <a:alphaModFix/>
          </a:blip>
          <a:srcRect/>
          <a:stretch/>
        </p:blipFill>
        <p:spPr>
          <a:xfrm>
            <a:off x="4486275" y="325748"/>
            <a:ext cx="4638675" cy="6060891"/>
          </a:xfrm>
          <a:prstGeom prst="rect">
            <a:avLst/>
          </a:prstGeom>
          <a:noFill/>
          <a:ln>
            <a:noFill/>
          </a:ln>
        </p:spPr>
      </p:pic>
      <p:pic>
        <p:nvPicPr>
          <p:cNvPr id="240" name="Shape 240"/>
          <p:cNvPicPr preferRelativeResize="0"/>
          <p:nvPr/>
        </p:nvPicPr>
        <p:blipFill rotWithShape="1">
          <a:blip r:embed="rId4">
            <a:alphaModFix/>
          </a:blip>
          <a:srcRect/>
          <a:stretch/>
        </p:blipFill>
        <p:spPr>
          <a:xfrm>
            <a:off x="252915" y="685798"/>
            <a:ext cx="4233360" cy="53979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Times New Roman"/>
              <a:buNone/>
            </a:pPr>
            <a:r>
              <a:rPr lang="en-US" sz="3959" b="0" i="0" u="none" strike="noStrike" cap="none">
                <a:solidFill>
                  <a:schemeClr val="lt1"/>
                </a:solidFill>
                <a:latin typeface="Times New Roman"/>
                <a:ea typeface="Times New Roman"/>
                <a:cs typeface="Times New Roman"/>
                <a:sym typeface="Times New Roman"/>
              </a:rPr>
              <a:t>I think I or my animal is sick.  What do I do? </a:t>
            </a:r>
            <a:endParaRPr/>
          </a:p>
        </p:txBody>
      </p:sp>
      <p:sp>
        <p:nvSpPr>
          <p:cNvPr id="247" name="Shape 2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Animals</a:t>
            </a:r>
            <a:endParaRPr/>
          </a:p>
        </p:txBody>
      </p:sp>
      <p:sp>
        <p:nvSpPr>
          <p:cNvPr id="248" name="Shape 2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Humans</a:t>
            </a:r>
            <a:endParaRPr/>
          </a:p>
        </p:txBody>
      </p:sp>
      <p:sp>
        <p:nvSpPr>
          <p:cNvPr id="249" name="Shape 24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If your animals show signs and symptoms of influenza – please call your veterinarian</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Keep sick animal away from other animals and people </a:t>
            </a:r>
            <a:endParaRPr dirty="0"/>
          </a:p>
          <a:p>
            <a:pPr marL="342900" marR="0" lvl="0" indent="-190500" algn="l" rtl="0">
              <a:spcBef>
                <a:spcPts val="480"/>
              </a:spcBef>
              <a:spcAft>
                <a:spcPts val="0"/>
              </a:spcAft>
              <a:buClr>
                <a:schemeClr val="dk1"/>
              </a:buClr>
              <a:buSzPts val="2400"/>
              <a:buFont typeface="Arial"/>
              <a:buNone/>
            </a:pPr>
            <a:endParaRPr sz="2400" b="0" i="0" u="none" strike="noStrike" cap="none" dirty="0">
              <a:solidFill>
                <a:schemeClr val="dk1"/>
              </a:solidFill>
              <a:latin typeface="Times New Roman"/>
              <a:ea typeface="Times New Roman"/>
              <a:cs typeface="Times New Roman"/>
              <a:sym typeface="Times New Roman"/>
            </a:endParaRPr>
          </a:p>
          <a:p>
            <a:pPr marL="342900" marR="0" lvl="0" indent="-190500" algn="l" rtl="0">
              <a:spcBef>
                <a:spcPts val="480"/>
              </a:spcBef>
              <a:spcAft>
                <a:spcPts val="0"/>
              </a:spcAft>
              <a:buClr>
                <a:schemeClr val="dk1"/>
              </a:buClr>
              <a:buSzPts val="2400"/>
              <a:buFont typeface="Arial"/>
              <a:buNone/>
            </a:pPr>
            <a:endParaRPr sz="2400" b="0" i="0" u="none" strike="noStrike" cap="none" dirty="0">
              <a:solidFill>
                <a:schemeClr val="dk1"/>
              </a:solidFill>
              <a:latin typeface="Times New Roman"/>
              <a:ea typeface="Times New Roman"/>
              <a:cs typeface="Times New Roman"/>
              <a:sym typeface="Times New Roman"/>
            </a:endParaRPr>
          </a:p>
          <a:p>
            <a:pPr marL="342900" marR="0" lvl="0" indent="-190500" algn="l" rtl="0">
              <a:spcBef>
                <a:spcPts val="480"/>
              </a:spcBef>
              <a:spcAft>
                <a:spcPts val="0"/>
              </a:spcAft>
              <a:buClr>
                <a:schemeClr val="dk1"/>
              </a:buClr>
              <a:buSzPts val="2400"/>
              <a:buFont typeface="Arial"/>
              <a:buNone/>
            </a:pPr>
            <a:endParaRPr sz="2400" b="0" i="0" u="none" strike="noStrike" cap="none" dirty="0">
              <a:solidFill>
                <a:schemeClr val="dk1"/>
              </a:solidFill>
              <a:latin typeface="Times New Roman"/>
              <a:ea typeface="Times New Roman"/>
              <a:cs typeface="Times New Roman"/>
              <a:sym typeface="Times New Roman"/>
            </a:endParaRPr>
          </a:p>
        </p:txBody>
      </p:sp>
      <p:sp>
        <p:nvSpPr>
          <p:cNvPr id="250" name="Shape 25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If you’re experiencing a fever greater than 100 degrees Fahrenheit, a cough, and a sore throat, please call your healthcare provider. </a:t>
            </a:r>
            <a:endParaRPr dirty="0"/>
          </a:p>
          <a:p>
            <a:pPr marL="342900" marR="0" lvl="0" indent="-342900" algn="l" rtl="0">
              <a:lnSpc>
                <a:spcPct val="80000"/>
              </a:lnSpc>
              <a:spcBef>
                <a:spcPts val="444"/>
              </a:spcBef>
              <a:spcAft>
                <a:spcPts val="0"/>
              </a:spcAft>
              <a:buClr>
                <a:srgbClr val="31859B"/>
              </a:buClr>
              <a:buSzPts val="2220"/>
              <a:buFont typeface="Arial"/>
              <a:buChar char="•"/>
            </a:pPr>
            <a:r>
              <a:rPr lang="en-US" sz="2220" b="0" i="0" u="none" strike="noStrike" cap="none" dirty="0">
                <a:solidFill>
                  <a:srgbClr val="31859B"/>
                </a:solidFill>
                <a:latin typeface="Times New Roman"/>
                <a:ea typeface="Times New Roman"/>
                <a:cs typeface="Times New Roman"/>
                <a:sym typeface="Times New Roman"/>
              </a:rPr>
              <a:t>SPECIAL NOTE</a:t>
            </a:r>
            <a:r>
              <a:rPr lang="en-US" sz="2220" b="0" i="0" u="none" strike="noStrike" cap="none" dirty="0">
                <a:solidFill>
                  <a:schemeClr val="dk1"/>
                </a:solidFill>
                <a:latin typeface="Times New Roman"/>
                <a:ea typeface="Times New Roman"/>
                <a:cs typeface="Times New Roman"/>
                <a:sym typeface="Times New Roman"/>
              </a:rPr>
              <a:t>: If you have influenza and have contact with pigs and chickens, please mention this to your health care provider so they can send your test to the state lab.  Only the state lab can tell if influenza came from a pig or other species.  </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0" y="0"/>
            <a:ext cx="9144000" cy="6858000"/>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Questions?</a:t>
            </a:r>
            <a:endParaRPr/>
          </a:p>
        </p:txBody>
      </p:sp>
      <p:sp>
        <p:nvSpPr>
          <p:cNvPr id="257" name="Shape 257"/>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0" y="4406900"/>
            <a:ext cx="9144000" cy="1362075"/>
          </a:xfrm>
          <a:prstGeom prst="rect">
            <a:avLst/>
          </a:prstGeom>
          <a:solidFill>
            <a:srgbClr val="006666"/>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4000"/>
              <a:buFont typeface="Times New Roman"/>
              <a:buNone/>
            </a:pPr>
            <a:r>
              <a:rPr lang="en-US" sz="4000" b="1" i="0" u="none" strike="noStrike" cap="none">
                <a:solidFill>
                  <a:schemeClr val="lt1"/>
                </a:solidFill>
                <a:latin typeface="Times New Roman"/>
                <a:ea typeface="Times New Roman"/>
                <a:cs typeface="Times New Roman"/>
                <a:sym typeface="Times New Roman"/>
              </a:rPr>
              <a:t>ENTERIC ILLNESSES</a:t>
            </a:r>
            <a:endParaRPr/>
          </a:p>
        </p:txBody>
      </p:sp>
      <p:sp>
        <p:nvSpPr>
          <p:cNvPr id="264" name="Shape 264"/>
          <p:cNvSpPr txBox="1">
            <a:spLocks noGrp="1"/>
          </p:cNvSpPr>
          <p:nvPr>
            <p:ph type="body" idx="1"/>
          </p:nvPr>
        </p:nvSpPr>
        <p:spPr>
          <a:xfrm>
            <a:off x="0" y="2906713"/>
            <a:ext cx="9143999"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Arial"/>
              <a:buNone/>
            </a:pPr>
            <a:endParaRPr sz="2000" b="0" i="0" u="none" strike="noStrike" cap="none">
              <a:solidFill>
                <a:srgbClr val="888888"/>
              </a:solidFill>
              <a:latin typeface="Times New Roman"/>
              <a:ea typeface="Times New Roman"/>
              <a:cs typeface="Times New Roman"/>
              <a:sym typeface="Times New Roman"/>
            </a:endParaRPr>
          </a:p>
        </p:txBody>
      </p:sp>
      <p:pic>
        <p:nvPicPr>
          <p:cNvPr id="265" name="Shape 265" descr="C:\Users\michele.walsh\AppData\Local\Microsoft\Windows\Temporary Internet Files\Content.IE5\3BA7TSG5\leaky-gut[1].jpg"/>
          <p:cNvPicPr preferRelativeResize="0"/>
          <p:nvPr/>
        </p:nvPicPr>
        <p:blipFill rotWithShape="1">
          <a:blip r:embed="rId3">
            <a:alphaModFix/>
          </a:blip>
          <a:srcRect/>
          <a:stretch/>
        </p:blipFill>
        <p:spPr>
          <a:xfrm>
            <a:off x="2819400" y="228600"/>
            <a:ext cx="3714750" cy="3714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What is an enteric illness/disease?</a:t>
            </a:r>
            <a:endParaRPr/>
          </a:p>
        </p:txBody>
      </p:sp>
      <p:sp>
        <p:nvSpPr>
          <p:cNvPr id="272" name="Shape 272"/>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Group of diseases that cause enteric (or intestinal) issues </a:t>
            </a:r>
            <a:endParaRPr dirty="0"/>
          </a:p>
          <a:p>
            <a:pPr marL="742950" marR="0" lvl="1" indent="-285750" algn="l" rtl="0">
              <a:lnSpc>
                <a:spcPct val="90000"/>
              </a:lnSpc>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Foodborne illnesses</a:t>
            </a:r>
            <a:endParaRPr dirty="0"/>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Spread through ingestion of contaminated food/water, contact with infected bodily fluids, direct and indirect contact with infected animals or people</a:t>
            </a:r>
            <a:endParaRPr dirty="0"/>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Often have severe and prolonged signs and symptoms</a:t>
            </a:r>
            <a:endParaRPr dirty="0"/>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Often have longer incubation periods </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Times New Roman"/>
              <a:buNone/>
            </a:pPr>
            <a:r>
              <a:rPr lang="en-US" sz="3959" b="0" i="0" u="none" strike="noStrike" cap="none" dirty="0">
                <a:solidFill>
                  <a:schemeClr val="lt1"/>
                </a:solidFill>
                <a:latin typeface="Times New Roman"/>
                <a:ea typeface="Times New Roman"/>
                <a:cs typeface="Times New Roman"/>
                <a:sym typeface="Times New Roman"/>
              </a:rPr>
              <a:t>Signs and Symptoms of Enteric Illnesses in Humans</a:t>
            </a:r>
            <a:endParaRPr dirty="0"/>
          </a:p>
        </p:txBody>
      </p:sp>
      <p:sp>
        <p:nvSpPr>
          <p:cNvPr id="279" name="Shape 279"/>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Diarrhea</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Nausea</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Stomach pain</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Vomiting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Fever</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Worms in feces (Ascaris)</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Times New Roman"/>
              <a:ea typeface="Times New Roman"/>
              <a:cs typeface="Times New Roman"/>
              <a:sym typeface="Times New Roman"/>
            </a:endParaRPr>
          </a:p>
        </p:txBody>
      </p:sp>
      <p:pic>
        <p:nvPicPr>
          <p:cNvPr id="280" name="Shape 280"/>
          <p:cNvPicPr preferRelativeResize="0"/>
          <p:nvPr/>
        </p:nvPicPr>
        <p:blipFill rotWithShape="1">
          <a:blip r:embed="rId3">
            <a:alphaModFix/>
          </a:blip>
          <a:srcRect/>
          <a:stretch/>
        </p:blipFill>
        <p:spPr>
          <a:xfrm>
            <a:off x="3962400" y="1618279"/>
            <a:ext cx="4648200" cy="2614613"/>
          </a:xfrm>
          <a:prstGeom prst="rect">
            <a:avLst/>
          </a:prstGeom>
          <a:noFill/>
          <a:ln>
            <a:noFill/>
          </a:ln>
        </p:spPr>
      </p:pic>
      <p:sp>
        <p:nvSpPr>
          <p:cNvPr id="281" name="Shape 281"/>
          <p:cNvSpPr txBox="1"/>
          <p:nvPr/>
        </p:nvSpPr>
        <p:spPr>
          <a:xfrm>
            <a:off x="4800600" y="4232892"/>
            <a:ext cx="38100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http://www.askdrmanny.com/ulcerative-colitis/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Campylobacter</a:t>
            </a:r>
            <a:endParaRPr/>
          </a:p>
        </p:txBody>
      </p:sp>
      <p:sp>
        <p:nvSpPr>
          <p:cNvPr id="288" name="Shape 2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What is it?</a:t>
            </a:r>
            <a:endParaRPr/>
          </a:p>
        </p:txBody>
      </p:sp>
      <p:sp>
        <p:nvSpPr>
          <p:cNvPr id="289" name="Shape 28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Bacteria</a:t>
            </a:r>
            <a:endParaRPr dirty="0"/>
          </a:p>
          <a:p>
            <a:pPr marL="342900" marR="0" lvl="0" indent="-342900" algn="l" rtl="0">
              <a:spcBef>
                <a:spcPts val="444"/>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Also known as “Campy” </a:t>
            </a:r>
            <a:endParaRPr dirty="0"/>
          </a:p>
          <a:p>
            <a:pPr marL="342900" marR="0" lvl="0" indent="-342900" algn="l" rtl="0">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Common hosts</a:t>
            </a:r>
            <a:r>
              <a:rPr lang="en-US" sz="2220" b="0" i="0" u="none" strike="noStrike" cap="none" dirty="0">
                <a:solidFill>
                  <a:schemeClr val="dk1"/>
                </a:solidFill>
                <a:latin typeface="Times New Roman"/>
                <a:ea typeface="Times New Roman"/>
                <a:cs typeface="Times New Roman"/>
                <a:sym typeface="Times New Roman"/>
              </a:rPr>
              <a:t>: healthy cattle, pigs, poultry, livestock, pets</a:t>
            </a:r>
            <a:endParaRPr dirty="0"/>
          </a:p>
          <a:p>
            <a:pPr marL="342900" marR="0" lvl="0" indent="-342900" algn="l" rtl="0">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Potential hosts</a:t>
            </a:r>
            <a:r>
              <a:rPr lang="en-US" sz="2220" b="0" i="0" u="none" strike="noStrike" cap="none" dirty="0">
                <a:solidFill>
                  <a:schemeClr val="dk1"/>
                </a:solidFill>
                <a:latin typeface="Times New Roman"/>
                <a:ea typeface="Times New Roman"/>
                <a:cs typeface="Times New Roman"/>
                <a:sym typeface="Times New Roman"/>
              </a:rPr>
              <a:t>: humans, virtually any animal</a:t>
            </a:r>
            <a:endParaRPr dirty="0"/>
          </a:p>
          <a:p>
            <a:pPr marL="342900" marR="0" lvl="0" indent="-342900" algn="l" rtl="0">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Incubation period:</a:t>
            </a:r>
            <a:r>
              <a:rPr lang="en-US" sz="2220" b="0" i="0" u="none" strike="noStrike" cap="none" dirty="0">
                <a:solidFill>
                  <a:schemeClr val="dk1"/>
                </a:solidFill>
                <a:latin typeface="Times New Roman"/>
                <a:ea typeface="Times New Roman"/>
                <a:cs typeface="Times New Roman"/>
                <a:sym typeface="Times New Roman"/>
              </a:rPr>
              <a:t> 2-5 days</a:t>
            </a:r>
            <a:endParaRPr dirty="0"/>
          </a:p>
          <a:p>
            <a:pPr marL="342900" marR="0" lvl="0" indent="-342900" algn="l" rtl="0">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Length of Signs and Symptoms</a:t>
            </a:r>
            <a:r>
              <a:rPr lang="en-US" sz="2220" b="0" i="0" u="none" strike="noStrike" cap="none" dirty="0">
                <a:solidFill>
                  <a:schemeClr val="dk1"/>
                </a:solidFill>
                <a:latin typeface="Times New Roman"/>
                <a:ea typeface="Times New Roman"/>
                <a:cs typeface="Times New Roman"/>
                <a:sym typeface="Times New Roman"/>
              </a:rPr>
              <a:t>: 1 week</a:t>
            </a:r>
            <a:endParaRPr dirty="0"/>
          </a:p>
          <a:p>
            <a:pPr marL="342900" marR="0" lvl="0" indent="-342900" algn="l" rtl="0">
              <a:spcBef>
                <a:spcPts val="444"/>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Lives in intestines of healthy animals and is spread by feces </a:t>
            </a:r>
            <a:endParaRPr dirty="0"/>
          </a:p>
        </p:txBody>
      </p:sp>
      <p:sp>
        <p:nvSpPr>
          <p:cNvPr id="290" name="Shape 29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Signs and Symptoms</a:t>
            </a:r>
            <a:endParaRPr dirty="0"/>
          </a:p>
        </p:txBody>
      </p:sp>
      <p:sp>
        <p:nvSpPr>
          <p:cNvPr id="291" name="Shape 29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sng" strike="noStrike" cap="none" dirty="0">
                <a:solidFill>
                  <a:schemeClr val="dk1"/>
                </a:solidFill>
                <a:latin typeface="Times New Roman"/>
                <a:ea typeface="Times New Roman"/>
                <a:cs typeface="Times New Roman"/>
                <a:sym typeface="Times New Roman"/>
              </a:rPr>
              <a:t>In humans</a:t>
            </a:r>
            <a:r>
              <a:rPr lang="en-US" sz="2400" b="0" i="0" u="none" strike="noStrike" cap="none" dirty="0">
                <a:solidFill>
                  <a:schemeClr val="dk1"/>
                </a:solidFill>
                <a:latin typeface="Times New Roman"/>
                <a:ea typeface="Times New Roman"/>
                <a:cs typeface="Times New Roman"/>
                <a:sym typeface="Times New Roman"/>
              </a:rPr>
              <a:t>: diarrhea (often bloody), fever, abdominal cramps, nausea, vomiting</a:t>
            </a:r>
            <a:endParaRPr dirty="0"/>
          </a:p>
          <a:p>
            <a:pPr marL="342900" marR="0" lvl="0" indent="-342900" algn="l" rtl="0">
              <a:spcBef>
                <a:spcPts val="480"/>
              </a:spcBef>
              <a:spcAft>
                <a:spcPts val="0"/>
              </a:spcAft>
              <a:buClr>
                <a:schemeClr val="dk1"/>
              </a:buClr>
              <a:buSzPts val="2400"/>
              <a:buFont typeface="Arial"/>
              <a:buChar char="•"/>
            </a:pPr>
            <a:r>
              <a:rPr lang="en-US" sz="2400" b="0" i="0" u="sng" strike="noStrike" cap="none" dirty="0">
                <a:solidFill>
                  <a:schemeClr val="dk1"/>
                </a:solidFill>
                <a:latin typeface="Times New Roman"/>
                <a:ea typeface="Times New Roman"/>
                <a:cs typeface="Times New Roman"/>
                <a:sym typeface="Times New Roman"/>
              </a:rPr>
              <a:t>In animals</a:t>
            </a:r>
            <a:r>
              <a:rPr lang="en-US" sz="2400" b="0" i="0" u="none" strike="noStrike" cap="none" dirty="0">
                <a:solidFill>
                  <a:schemeClr val="dk1"/>
                </a:solidFill>
                <a:latin typeface="Times New Roman"/>
                <a:ea typeface="Times New Roman"/>
                <a:cs typeface="Times New Roman"/>
                <a:sym typeface="Times New Roman"/>
              </a:rPr>
              <a:t>: none</a:t>
            </a:r>
            <a:endParaRPr dirty="0"/>
          </a:p>
        </p:txBody>
      </p:sp>
      <p:pic>
        <p:nvPicPr>
          <p:cNvPr id="292" name="Shape 292" descr="PHIL Image 16870"/>
          <p:cNvPicPr preferRelativeResize="0"/>
          <p:nvPr/>
        </p:nvPicPr>
        <p:blipFill rotWithShape="1">
          <a:blip r:embed="rId3">
            <a:alphaModFix/>
          </a:blip>
          <a:srcRect/>
          <a:stretch/>
        </p:blipFill>
        <p:spPr>
          <a:xfrm>
            <a:off x="5484695" y="3886200"/>
            <a:ext cx="2362433" cy="268702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Campylobacter </a:t>
            </a:r>
            <a:endParaRPr/>
          </a:p>
        </p:txBody>
      </p:sp>
      <p:sp>
        <p:nvSpPr>
          <p:cNvPr id="299" name="Shape 299"/>
          <p:cNvSpPr txBox="1">
            <a:spLocks noGrp="1"/>
          </p:cNvSpPr>
          <p:nvPr>
            <p:ph type="body" idx="1"/>
          </p:nvPr>
        </p:nvSpPr>
        <p:spPr>
          <a:xfrm>
            <a:off x="457200" y="1354137"/>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Why is it high risk?</a:t>
            </a:r>
            <a:endParaRPr dirty="0"/>
          </a:p>
        </p:txBody>
      </p:sp>
      <p:sp>
        <p:nvSpPr>
          <p:cNvPr id="300" name="Shape 300"/>
          <p:cNvSpPr txBox="1">
            <a:spLocks noGrp="1"/>
          </p:cNvSpPr>
          <p:nvPr>
            <p:ph type="body" idx="2"/>
          </p:nvPr>
        </p:nvSpPr>
        <p:spPr>
          <a:xfrm>
            <a:off x="457200" y="198924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Animals can carry it without showing any signs and symptoms </a:t>
            </a:r>
            <a:endParaRPr dirty="0"/>
          </a:p>
          <a:p>
            <a:pPr marL="742950" marR="0" lvl="1" indent="-285750" algn="l" rtl="0">
              <a:spcBef>
                <a:spcPts val="400"/>
              </a:spcBef>
              <a:spcAft>
                <a:spcPts val="0"/>
              </a:spcAft>
              <a:buClr>
                <a:schemeClr val="dk1"/>
              </a:buClr>
              <a:buSzPts val="2000"/>
              <a:buFont typeface="Arial"/>
              <a:buChar char="–"/>
            </a:pPr>
            <a:r>
              <a:rPr lang="en-US" sz="2000" b="0" i="0" u="none" strike="noStrike" cap="none" dirty="0">
                <a:solidFill>
                  <a:schemeClr val="dk1"/>
                </a:solidFill>
                <a:latin typeface="Times New Roman"/>
                <a:ea typeface="Times New Roman"/>
                <a:cs typeface="Times New Roman"/>
                <a:sym typeface="Times New Roman"/>
              </a:rPr>
              <a:t>Even healthy animals can shed this bacteria </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Bacteria can be spread weeks after signs and symptoms stop</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1 in every 1,000 people infected with Campy will develop </a:t>
            </a:r>
            <a:r>
              <a:rPr lang="en-US" sz="2400" b="0" i="0" u="none" strike="noStrike" cap="none" dirty="0" err="1">
                <a:solidFill>
                  <a:schemeClr val="dk1"/>
                </a:solidFill>
                <a:latin typeface="Times New Roman"/>
                <a:ea typeface="Times New Roman"/>
                <a:cs typeface="Times New Roman"/>
                <a:sym typeface="Times New Roman"/>
              </a:rPr>
              <a:t>Guillain-Barré</a:t>
            </a:r>
            <a:r>
              <a:rPr lang="en-US" sz="2400" b="0" i="0" u="none" strike="noStrike" cap="none" dirty="0">
                <a:solidFill>
                  <a:schemeClr val="dk1"/>
                </a:solidFill>
                <a:latin typeface="Times New Roman"/>
                <a:ea typeface="Times New Roman"/>
                <a:cs typeface="Times New Roman"/>
                <a:sym typeface="Times New Roman"/>
              </a:rPr>
              <a:t> syndrome (GBS)</a:t>
            </a:r>
            <a:endParaRPr dirty="0"/>
          </a:p>
        </p:txBody>
      </p:sp>
      <p:sp>
        <p:nvSpPr>
          <p:cNvPr id="301" name="Shape 301"/>
          <p:cNvSpPr txBox="1">
            <a:spLocks noGrp="1"/>
          </p:cNvSpPr>
          <p:nvPr>
            <p:ph type="body" idx="3"/>
          </p:nvPr>
        </p:nvSpPr>
        <p:spPr>
          <a:xfrm>
            <a:off x="4645024" y="1354137"/>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How common is it?</a:t>
            </a:r>
            <a:endParaRPr dirty="0"/>
          </a:p>
        </p:txBody>
      </p:sp>
      <p:sp>
        <p:nvSpPr>
          <p:cNvPr id="302" name="Shape 302"/>
          <p:cNvSpPr txBox="1">
            <a:spLocks noGrp="1"/>
          </p:cNvSpPr>
          <p:nvPr>
            <p:ph type="body" idx="4"/>
          </p:nvPr>
        </p:nvSpPr>
        <p:spPr>
          <a:xfrm>
            <a:off x="4645025" y="201215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Approximately 1.3 million human cases in the United States each year</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232 human cases in Maine in 2017</a:t>
            </a:r>
            <a:endParaRPr dirty="0"/>
          </a:p>
        </p:txBody>
      </p:sp>
      <p:sp>
        <p:nvSpPr>
          <p:cNvPr id="303" name="Shape 303"/>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304" name="Shape 304"/>
          <p:cNvPicPr preferRelativeResize="0"/>
          <p:nvPr/>
        </p:nvPicPr>
        <p:blipFill rotWithShape="1">
          <a:blip r:embed="rId3">
            <a:alphaModFix/>
          </a:blip>
          <a:srcRect/>
          <a:stretch/>
        </p:blipFill>
        <p:spPr>
          <a:xfrm>
            <a:off x="5157787" y="4325428"/>
            <a:ext cx="3016250" cy="2058418"/>
          </a:xfrm>
          <a:prstGeom prst="rect">
            <a:avLst/>
          </a:prstGeom>
          <a:noFill/>
          <a:ln>
            <a:noFill/>
          </a:ln>
        </p:spPr>
      </p:pic>
      <p:sp>
        <p:nvSpPr>
          <p:cNvPr id="305" name="Shape 305"/>
          <p:cNvSpPr txBox="1"/>
          <p:nvPr/>
        </p:nvSpPr>
        <p:spPr>
          <a:xfrm>
            <a:off x="6477000" y="6444938"/>
            <a:ext cx="38100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https://www.nature.com/articles/nrmicro1718</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a:stretch/>
        </p:blipFill>
        <p:spPr>
          <a:xfrm>
            <a:off x="4497388" y="5172328"/>
            <a:ext cx="3560069" cy="1571641"/>
          </a:xfrm>
          <a:prstGeom prst="rect">
            <a:avLst/>
          </a:prstGeom>
          <a:noFill/>
          <a:ln>
            <a:noFill/>
          </a:ln>
        </p:spPr>
      </p:pic>
      <p:sp>
        <p:nvSpPr>
          <p:cNvPr id="312" name="Shape 312"/>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Cryptosporidium</a:t>
            </a:r>
            <a:endParaRPr/>
          </a:p>
        </p:txBody>
      </p:sp>
      <p:sp>
        <p:nvSpPr>
          <p:cNvPr id="313" name="Shape 31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What is it?</a:t>
            </a:r>
            <a:endParaRPr/>
          </a:p>
        </p:txBody>
      </p:sp>
      <p:sp>
        <p:nvSpPr>
          <p:cNvPr id="314" name="Shape 3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Parasite </a:t>
            </a:r>
            <a:endParaRPr dirty="0"/>
          </a:p>
          <a:p>
            <a:pPr marL="342900" marR="0" lvl="0" indent="-342900" algn="l" rtl="0">
              <a:lnSpc>
                <a:spcPct val="90000"/>
              </a:lnSpc>
              <a:spcBef>
                <a:spcPts val="444"/>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Also known as “Crypto”</a:t>
            </a:r>
            <a:endParaRPr dirty="0"/>
          </a:p>
          <a:p>
            <a:pPr marL="342900" marR="0" lvl="0" indent="-342900" algn="l" rtl="0">
              <a:lnSpc>
                <a:spcPct val="9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Common Host(s): </a:t>
            </a:r>
            <a:r>
              <a:rPr lang="en-US" sz="2220" b="0" i="0" u="none" strike="noStrike" cap="none" dirty="0">
                <a:solidFill>
                  <a:schemeClr val="dk1"/>
                </a:solidFill>
                <a:latin typeface="Times New Roman"/>
                <a:ea typeface="Times New Roman"/>
                <a:cs typeface="Times New Roman"/>
                <a:sym typeface="Times New Roman"/>
              </a:rPr>
              <a:t>Cattle </a:t>
            </a:r>
            <a:endParaRPr dirty="0"/>
          </a:p>
          <a:p>
            <a:pPr marL="342900" marR="0" lvl="0" indent="-342900" algn="l" rtl="0">
              <a:lnSpc>
                <a:spcPct val="9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Potential Hosts: </a:t>
            </a:r>
            <a:r>
              <a:rPr lang="en-US" sz="2220" b="0" i="0" u="none" strike="noStrike" cap="none" dirty="0">
                <a:solidFill>
                  <a:schemeClr val="dk1"/>
                </a:solidFill>
                <a:latin typeface="Times New Roman"/>
                <a:ea typeface="Times New Roman"/>
                <a:cs typeface="Times New Roman"/>
                <a:sym typeface="Times New Roman"/>
              </a:rPr>
              <a:t>Virtually any animal </a:t>
            </a:r>
            <a:endParaRPr dirty="0"/>
          </a:p>
          <a:p>
            <a:pPr marL="342900" marR="0" lvl="0" indent="-342900" algn="l" rtl="0">
              <a:lnSpc>
                <a:spcPct val="9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Incubation Period: </a:t>
            </a:r>
            <a:r>
              <a:rPr lang="en-US" sz="2220" b="0" i="0" u="none" strike="noStrike" cap="none" dirty="0">
                <a:solidFill>
                  <a:schemeClr val="dk1"/>
                </a:solidFill>
                <a:latin typeface="Times New Roman"/>
                <a:ea typeface="Times New Roman"/>
                <a:cs typeface="Times New Roman"/>
                <a:sym typeface="Times New Roman"/>
              </a:rPr>
              <a:t>2-10 days (average of 7 days)</a:t>
            </a:r>
            <a:endParaRPr dirty="0"/>
          </a:p>
          <a:p>
            <a:pPr marL="342900" marR="0" lvl="0" indent="-342900" algn="l" rtl="0">
              <a:lnSpc>
                <a:spcPct val="9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Length of </a:t>
            </a:r>
            <a:r>
              <a:rPr lang="en-US" sz="2220" u="sng" dirty="0"/>
              <a:t>Signs and </a:t>
            </a:r>
            <a:r>
              <a:rPr lang="en-US" sz="2220" b="0" i="0" u="sng" strike="noStrike" cap="none" dirty="0">
                <a:solidFill>
                  <a:schemeClr val="dk1"/>
                </a:solidFill>
                <a:latin typeface="Times New Roman"/>
                <a:ea typeface="Times New Roman"/>
                <a:cs typeface="Times New Roman"/>
                <a:sym typeface="Times New Roman"/>
              </a:rPr>
              <a:t>Symptoms</a:t>
            </a:r>
            <a:r>
              <a:rPr lang="en-US" sz="2220" b="0" i="0" u="none" strike="noStrike" cap="none" dirty="0">
                <a:solidFill>
                  <a:schemeClr val="dk1"/>
                </a:solidFill>
                <a:latin typeface="Times New Roman"/>
                <a:ea typeface="Times New Roman"/>
                <a:cs typeface="Times New Roman"/>
                <a:sym typeface="Times New Roman"/>
              </a:rPr>
              <a:t>: 1-2 weeks</a:t>
            </a:r>
            <a:endParaRPr dirty="0"/>
          </a:p>
          <a:p>
            <a:pPr marL="342900" marR="0" lvl="0" indent="-342900" algn="l" rtl="0">
              <a:lnSpc>
                <a:spcPct val="90000"/>
              </a:lnSpc>
              <a:spcBef>
                <a:spcPts val="444"/>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Lives in intestines of host and is shed through feces </a:t>
            </a:r>
            <a:endParaRPr dirty="0"/>
          </a:p>
        </p:txBody>
      </p:sp>
      <p:sp>
        <p:nvSpPr>
          <p:cNvPr id="315" name="Shape 3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Signs and Symptoms</a:t>
            </a:r>
            <a:endParaRPr dirty="0"/>
          </a:p>
        </p:txBody>
      </p:sp>
      <p:sp>
        <p:nvSpPr>
          <p:cNvPr id="316" name="Shape 31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sng" strike="noStrike" cap="none">
                <a:solidFill>
                  <a:schemeClr val="dk1"/>
                </a:solidFill>
                <a:latin typeface="Times New Roman"/>
                <a:ea typeface="Times New Roman"/>
                <a:cs typeface="Times New Roman"/>
                <a:sym typeface="Times New Roman"/>
              </a:rPr>
              <a:t>In humans</a:t>
            </a:r>
            <a:r>
              <a:rPr lang="en-US" sz="2400" b="0" i="0" u="none" strike="noStrike" cap="none">
                <a:solidFill>
                  <a:schemeClr val="dk1"/>
                </a:solidFill>
                <a:latin typeface="Times New Roman"/>
                <a:ea typeface="Times New Roman"/>
                <a:cs typeface="Times New Roman"/>
                <a:sym typeface="Times New Roman"/>
              </a:rPr>
              <a:t>: stomach pain, dehydration, nausea, vomiting, weight loss, fever</a:t>
            </a:r>
            <a:endParaRPr/>
          </a:p>
          <a:p>
            <a:pPr marL="342900" marR="0" lvl="0" indent="-342900" algn="l" rtl="0">
              <a:spcBef>
                <a:spcPts val="480"/>
              </a:spcBef>
              <a:spcAft>
                <a:spcPts val="0"/>
              </a:spcAft>
              <a:buClr>
                <a:schemeClr val="dk1"/>
              </a:buClr>
              <a:buSzPts val="2400"/>
              <a:buFont typeface="Arial"/>
              <a:buChar char="•"/>
            </a:pPr>
            <a:r>
              <a:rPr lang="en-US" sz="2400" b="0" i="0" u="sng" strike="noStrike" cap="none">
                <a:solidFill>
                  <a:schemeClr val="dk1"/>
                </a:solidFill>
                <a:latin typeface="Times New Roman"/>
                <a:ea typeface="Times New Roman"/>
                <a:cs typeface="Times New Roman"/>
                <a:sym typeface="Times New Roman"/>
              </a:rPr>
              <a:t>In animals</a:t>
            </a:r>
            <a:r>
              <a:rPr lang="en-US" sz="2400" b="0" i="0" u="none" strike="noStrike" cap="none">
                <a:solidFill>
                  <a:schemeClr val="dk1"/>
                </a:solidFill>
                <a:latin typeface="Times New Roman"/>
                <a:ea typeface="Times New Roman"/>
                <a:cs typeface="Times New Roman"/>
                <a:sym typeface="Times New Roman"/>
              </a:rPr>
              <a:t>: typically diarrhea in young animals, however adult animals are often asymptomatic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Project Goals &amp; Purpose</a:t>
            </a:r>
            <a:endParaRPr/>
          </a:p>
        </p:txBody>
      </p:sp>
      <p:sp>
        <p:nvSpPr>
          <p:cNvPr id="87" name="Shape 87"/>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742950" marR="0" lvl="1" indent="-285750" algn="l" rtl="0">
              <a:spcBef>
                <a:spcPts val="560"/>
              </a:spcBef>
              <a:spcAft>
                <a:spcPts val="0"/>
              </a:spcAft>
              <a:buClr>
                <a:schemeClr val="dk1"/>
              </a:buClr>
              <a:buSzPts val="2800"/>
              <a:buFont typeface="Arial"/>
              <a:buChar char="–"/>
            </a:pPr>
            <a:r>
              <a:rPr lang="en-US" sz="4000" b="0" i="0" u="none" strike="noStrike" cap="none" dirty="0">
                <a:solidFill>
                  <a:schemeClr val="dk1"/>
                </a:solidFill>
                <a:sym typeface="Times New Roman"/>
              </a:rPr>
              <a:t>Reduce disease in animals </a:t>
            </a:r>
            <a:r>
              <a:rPr lang="en-US" sz="4000" dirty="0"/>
              <a:t/>
            </a:r>
            <a:br>
              <a:rPr lang="en-US" sz="4000" dirty="0"/>
            </a:br>
            <a:r>
              <a:rPr lang="en-US" sz="4000" b="0" i="0" u="none" strike="noStrike" cap="none" dirty="0">
                <a:solidFill>
                  <a:schemeClr val="dk1"/>
                </a:solidFill>
                <a:sym typeface="Times New Roman"/>
              </a:rPr>
              <a:t>and humans</a:t>
            </a:r>
            <a:endParaRPr sz="4000" dirty="0"/>
          </a:p>
          <a:p>
            <a:pPr marL="742950" marR="0" lvl="1" indent="-285750" algn="l" rtl="0">
              <a:spcBef>
                <a:spcPts val="560"/>
              </a:spcBef>
              <a:spcAft>
                <a:spcPts val="0"/>
              </a:spcAft>
              <a:buClr>
                <a:schemeClr val="dk1"/>
              </a:buClr>
              <a:buSzPts val="2800"/>
              <a:buFont typeface="Arial"/>
              <a:buChar char="–"/>
            </a:pPr>
            <a:r>
              <a:rPr lang="en-US" sz="4000" b="0" i="0" u="none" strike="noStrike" cap="none" dirty="0">
                <a:solidFill>
                  <a:schemeClr val="dk1"/>
                </a:solidFill>
                <a:sym typeface="Times New Roman"/>
              </a:rPr>
              <a:t>Increase disease </a:t>
            </a:r>
            <a:br>
              <a:rPr lang="en-US" sz="4000" b="0" i="0" u="none" strike="noStrike" cap="none" dirty="0">
                <a:solidFill>
                  <a:schemeClr val="dk1"/>
                </a:solidFill>
                <a:sym typeface="Times New Roman"/>
              </a:rPr>
            </a:br>
            <a:r>
              <a:rPr lang="en-US" sz="4000" b="0" i="0" u="none" strike="noStrike" cap="none" dirty="0">
                <a:solidFill>
                  <a:schemeClr val="dk1"/>
                </a:solidFill>
                <a:sym typeface="Times New Roman"/>
              </a:rPr>
              <a:t>prevention </a:t>
            </a:r>
            <a:br>
              <a:rPr lang="en-US" sz="4000" b="0" i="0" u="none" strike="noStrike" cap="none" dirty="0">
                <a:solidFill>
                  <a:schemeClr val="dk1"/>
                </a:solidFill>
                <a:sym typeface="Times New Roman"/>
              </a:rPr>
            </a:br>
            <a:r>
              <a:rPr lang="en-US" sz="4000" b="0" i="0" u="none" strike="noStrike" cap="none" dirty="0">
                <a:solidFill>
                  <a:schemeClr val="dk1"/>
                </a:solidFill>
                <a:sym typeface="Times New Roman"/>
              </a:rPr>
              <a:t>awareness </a:t>
            </a:r>
            <a:endParaRPr sz="4000" dirty="0"/>
          </a:p>
          <a:p>
            <a:pPr marL="457200" marR="0" lvl="1" indent="0" algn="ctr" rtl="0">
              <a:spcBef>
                <a:spcPts val="560"/>
              </a:spcBef>
              <a:spcAft>
                <a:spcPts val="0"/>
              </a:spcAft>
              <a:buClr>
                <a:schemeClr val="dk1"/>
              </a:buClr>
              <a:buSzPts val="2800"/>
              <a:buFont typeface="Arial"/>
              <a:buNone/>
            </a:pPr>
            <a:endParaRPr sz="2800" b="0" i="0" u="none" strike="noStrike" cap="none" dirty="0">
              <a:solidFill>
                <a:schemeClr val="dk1"/>
              </a:solidFill>
              <a:latin typeface="Times New Roman"/>
              <a:ea typeface="Times New Roman"/>
              <a:cs typeface="Times New Roman"/>
              <a:sym typeface="Times New Roman"/>
            </a:endParaRPr>
          </a:p>
          <a:p>
            <a:pPr marL="57150" marR="0" lvl="0" indent="0" algn="ctr" rtl="0">
              <a:spcBef>
                <a:spcPts val="800"/>
              </a:spcBef>
              <a:spcAft>
                <a:spcPts val="0"/>
              </a:spcAft>
              <a:buClr>
                <a:schemeClr val="dk1"/>
              </a:buClr>
              <a:buSzPts val="4000"/>
              <a:buFont typeface="Arial"/>
              <a:buNone/>
            </a:pPr>
            <a:r>
              <a:rPr lang="en-US" sz="4000" b="1" i="0" u="sng" strike="noStrike" cap="none" dirty="0">
                <a:solidFill>
                  <a:schemeClr val="dk1"/>
                </a:solidFill>
                <a:latin typeface="Times New Roman"/>
                <a:ea typeface="Times New Roman"/>
                <a:cs typeface="Times New Roman"/>
                <a:sym typeface="Times New Roman"/>
              </a:rPr>
              <a:t>We want YOU to be the teacher!  </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964" y="2570017"/>
            <a:ext cx="2971800" cy="22288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Cryptosporidiosis </a:t>
            </a:r>
            <a:endParaRPr/>
          </a:p>
        </p:txBody>
      </p:sp>
      <p:sp>
        <p:nvSpPr>
          <p:cNvPr id="323" name="Shape 3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Why is it high risk?</a:t>
            </a:r>
            <a:endParaRPr/>
          </a:p>
        </p:txBody>
      </p:sp>
      <p:sp>
        <p:nvSpPr>
          <p:cNvPr id="324" name="Shape 3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Very common in cattle and other livestock</a:t>
            </a:r>
            <a:endParaRPr dirty="0"/>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Able to live outside of host for extended periods of time</a:t>
            </a:r>
            <a:endParaRPr dirty="0"/>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Able to survive in water</a:t>
            </a:r>
            <a:endParaRPr dirty="0"/>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Parasites still spread weeks after signs and symptoms stop </a:t>
            </a:r>
            <a:endParaRPr dirty="0"/>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Millions of parasites can be released from a single bowel movement</a:t>
            </a:r>
            <a:endParaRPr dirty="0"/>
          </a:p>
          <a:p>
            <a:pPr marL="342900" marR="0" lvl="0" indent="-190500" algn="l" rtl="0">
              <a:lnSpc>
                <a:spcPct val="90000"/>
              </a:lnSpc>
              <a:spcBef>
                <a:spcPts val="480"/>
              </a:spcBef>
              <a:spcAft>
                <a:spcPts val="0"/>
              </a:spcAft>
              <a:buClr>
                <a:schemeClr val="dk1"/>
              </a:buClr>
              <a:buSzPts val="2400"/>
              <a:buFont typeface="Arial"/>
              <a:buNone/>
            </a:pPr>
            <a:endParaRPr sz="2400" b="0" i="0" u="none" strike="noStrike" cap="none" dirty="0">
              <a:solidFill>
                <a:schemeClr val="dk1"/>
              </a:solidFill>
              <a:latin typeface="Times New Roman"/>
              <a:ea typeface="Times New Roman"/>
              <a:cs typeface="Times New Roman"/>
              <a:sym typeface="Times New Roman"/>
            </a:endParaRPr>
          </a:p>
        </p:txBody>
      </p:sp>
      <p:sp>
        <p:nvSpPr>
          <p:cNvPr id="325" name="Shape 3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How common is it?</a:t>
            </a:r>
            <a:endParaRPr/>
          </a:p>
        </p:txBody>
      </p:sp>
      <p:sp>
        <p:nvSpPr>
          <p:cNvPr id="326" name="Shape 3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Almost 750,000 human cases in the United States each year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44 human cases in Maine in 2017 </a:t>
            </a:r>
            <a:endParaRPr/>
          </a:p>
          <a:p>
            <a:pPr marL="342900" marR="0" lvl="0" indent="-190500" algn="l" rtl="0">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327" name="Shape 327"/>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328" name="Shape 328"/>
          <p:cNvPicPr preferRelativeResize="0"/>
          <p:nvPr/>
        </p:nvPicPr>
        <p:blipFill rotWithShape="1">
          <a:blip r:embed="rId3">
            <a:alphaModFix/>
          </a:blip>
          <a:srcRect/>
          <a:stretch/>
        </p:blipFill>
        <p:spPr>
          <a:xfrm>
            <a:off x="6019800" y="3993527"/>
            <a:ext cx="2162957" cy="213263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1" u="none" strike="noStrike" cap="none" dirty="0">
                <a:solidFill>
                  <a:schemeClr val="lt1"/>
                </a:solidFill>
                <a:latin typeface="Times New Roman"/>
                <a:ea typeface="Times New Roman"/>
                <a:cs typeface="Times New Roman"/>
                <a:sym typeface="Times New Roman"/>
              </a:rPr>
              <a:t>E. </a:t>
            </a:r>
            <a:r>
              <a:rPr lang="en-US" i="1" dirty="0"/>
              <a:t>c</a:t>
            </a:r>
            <a:r>
              <a:rPr lang="en-US" sz="4400" b="0" i="1" u="none" strike="noStrike" cap="none" dirty="0">
                <a:solidFill>
                  <a:schemeClr val="lt1"/>
                </a:solidFill>
                <a:latin typeface="Times New Roman"/>
                <a:ea typeface="Times New Roman"/>
                <a:cs typeface="Times New Roman"/>
                <a:sym typeface="Times New Roman"/>
              </a:rPr>
              <a:t>oli (STEC)</a:t>
            </a:r>
            <a:endParaRPr dirty="0"/>
          </a:p>
        </p:txBody>
      </p:sp>
      <p:sp>
        <p:nvSpPr>
          <p:cNvPr id="335" name="Shape 3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What is it?</a:t>
            </a:r>
            <a:endParaRPr/>
          </a:p>
        </p:txBody>
      </p:sp>
      <p:sp>
        <p:nvSpPr>
          <p:cNvPr id="336" name="Shape 33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679"/>
              <a:buFont typeface="Arial"/>
              <a:buChar char="•"/>
            </a:pPr>
            <a:r>
              <a:rPr lang="en-US" sz="1679" b="0" i="0" u="none" strike="noStrike" cap="none" dirty="0">
                <a:solidFill>
                  <a:schemeClr val="dk1"/>
                </a:solidFill>
                <a:latin typeface="Times New Roman"/>
                <a:ea typeface="Times New Roman"/>
                <a:cs typeface="Times New Roman"/>
                <a:sym typeface="Times New Roman"/>
              </a:rPr>
              <a:t>Bacteria</a:t>
            </a:r>
            <a:endParaRPr dirty="0"/>
          </a:p>
          <a:p>
            <a:pPr marL="742950" marR="0" lvl="1" indent="-285750" algn="l" rtl="0">
              <a:lnSpc>
                <a:spcPct val="80000"/>
              </a:lnSpc>
              <a:spcBef>
                <a:spcPts val="280"/>
              </a:spcBef>
              <a:spcAft>
                <a:spcPts val="0"/>
              </a:spcAft>
              <a:buClr>
                <a:schemeClr val="dk1"/>
              </a:buClr>
              <a:buSzPts val="1400"/>
              <a:buFont typeface="Arial"/>
              <a:buChar char="–"/>
            </a:pPr>
            <a:r>
              <a:rPr lang="en-US" sz="1400" b="0" i="0" u="none" strike="noStrike" cap="none" dirty="0">
                <a:solidFill>
                  <a:schemeClr val="dk1"/>
                </a:solidFill>
                <a:latin typeface="Times New Roman"/>
                <a:ea typeface="Times New Roman"/>
                <a:cs typeface="Times New Roman"/>
                <a:sym typeface="Times New Roman"/>
              </a:rPr>
              <a:t>Some beneficial, some harmful </a:t>
            </a:r>
            <a:endParaRPr dirty="0"/>
          </a:p>
          <a:p>
            <a:pPr marL="742950" marR="0" lvl="1" indent="-285750" algn="l" rtl="0">
              <a:lnSpc>
                <a:spcPct val="80000"/>
              </a:lnSpc>
              <a:spcBef>
                <a:spcPts val="280"/>
              </a:spcBef>
              <a:spcAft>
                <a:spcPts val="0"/>
              </a:spcAft>
              <a:buClr>
                <a:schemeClr val="dk1"/>
              </a:buClr>
              <a:buSzPts val="1400"/>
              <a:buFont typeface="Arial"/>
              <a:buChar char="–"/>
            </a:pPr>
            <a:r>
              <a:rPr lang="en-US" sz="1400" b="0" i="0" u="none" strike="noStrike" cap="none" dirty="0">
                <a:solidFill>
                  <a:schemeClr val="dk1"/>
                </a:solidFill>
                <a:latin typeface="Times New Roman"/>
                <a:ea typeface="Times New Roman"/>
                <a:cs typeface="Times New Roman"/>
                <a:sym typeface="Times New Roman"/>
              </a:rPr>
              <a:t>STEC (Shiga toxin-producing E. coli)</a:t>
            </a:r>
            <a:endParaRPr dirty="0"/>
          </a:p>
          <a:p>
            <a:pPr marL="342900" marR="0" lvl="0" indent="-342900" algn="l" rtl="0">
              <a:lnSpc>
                <a:spcPct val="80000"/>
              </a:lnSpc>
              <a:spcBef>
                <a:spcPts val="336"/>
              </a:spcBef>
              <a:spcAft>
                <a:spcPts val="0"/>
              </a:spcAft>
              <a:buClr>
                <a:schemeClr val="dk1"/>
              </a:buClr>
              <a:buSzPts val="1679"/>
              <a:buFont typeface="Arial"/>
              <a:buChar char="•"/>
            </a:pPr>
            <a:r>
              <a:rPr lang="en-US" sz="1679" b="0" i="0" u="sng" strike="noStrike" cap="none" dirty="0">
                <a:solidFill>
                  <a:schemeClr val="dk1"/>
                </a:solidFill>
                <a:latin typeface="Times New Roman"/>
                <a:ea typeface="Times New Roman"/>
                <a:cs typeface="Times New Roman"/>
                <a:sym typeface="Times New Roman"/>
              </a:rPr>
              <a:t>Common Hosts: </a:t>
            </a:r>
            <a:r>
              <a:rPr lang="en-US" sz="1679" b="0" i="0" u="none" strike="noStrike" cap="none" dirty="0">
                <a:solidFill>
                  <a:schemeClr val="dk1"/>
                </a:solidFill>
                <a:latin typeface="Times New Roman"/>
                <a:ea typeface="Times New Roman"/>
                <a:cs typeface="Times New Roman"/>
                <a:sym typeface="Times New Roman"/>
              </a:rPr>
              <a:t>Ruminants (cattle, goats, sheep)</a:t>
            </a:r>
            <a:endParaRPr dirty="0"/>
          </a:p>
          <a:p>
            <a:pPr marL="342900" marR="0" lvl="0" indent="-342900" algn="l" rtl="0">
              <a:lnSpc>
                <a:spcPct val="80000"/>
              </a:lnSpc>
              <a:spcBef>
                <a:spcPts val="336"/>
              </a:spcBef>
              <a:spcAft>
                <a:spcPts val="0"/>
              </a:spcAft>
              <a:buClr>
                <a:schemeClr val="dk1"/>
              </a:buClr>
              <a:buSzPts val="1679"/>
              <a:buFont typeface="Arial"/>
              <a:buChar char="•"/>
            </a:pPr>
            <a:r>
              <a:rPr lang="en-US" sz="1679" b="0" i="0" u="sng" strike="noStrike" cap="none" dirty="0">
                <a:solidFill>
                  <a:schemeClr val="dk1"/>
                </a:solidFill>
                <a:latin typeface="Times New Roman"/>
                <a:ea typeface="Times New Roman"/>
                <a:cs typeface="Times New Roman"/>
                <a:sym typeface="Times New Roman"/>
              </a:rPr>
              <a:t>Potential Hosts:</a:t>
            </a:r>
            <a:r>
              <a:rPr lang="en-US" sz="1679" b="0" i="0" u="none" strike="noStrike" cap="none" dirty="0">
                <a:solidFill>
                  <a:schemeClr val="dk1"/>
                </a:solidFill>
                <a:latin typeface="Times New Roman"/>
                <a:ea typeface="Times New Roman"/>
                <a:cs typeface="Times New Roman"/>
                <a:sym typeface="Times New Roman"/>
              </a:rPr>
              <a:t> Humans, virtually any animal</a:t>
            </a:r>
            <a:endParaRPr dirty="0"/>
          </a:p>
          <a:p>
            <a:pPr marL="342900" marR="0" lvl="0" indent="-342900" algn="l" rtl="0">
              <a:lnSpc>
                <a:spcPct val="80000"/>
              </a:lnSpc>
              <a:spcBef>
                <a:spcPts val="336"/>
              </a:spcBef>
              <a:spcAft>
                <a:spcPts val="0"/>
              </a:spcAft>
              <a:buClr>
                <a:schemeClr val="dk1"/>
              </a:buClr>
              <a:buSzPts val="1679"/>
              <a:buFont typeface="Arial"/>
              <a:buChar char="•"/>
            </a:pPr>
            <a:r>
              <a:rPr lang="en-US" sz="1679" b="0" i="0" u="sng" strike="noStrike" cap="none" dirty="0">
                <a:solidFill>
                  <a:schemeClr val="dk1"/>
                </a:solidFill>
                <a:latin typeface="Times New Roman"/>
                <a:ea typeface="Times New Roman"/>
                <a:cs typeface="Times New Roman"/>
                <a:sym typeface="Times New Roman"/>
              </a:rPr>
              <a:t>Incubation Period</a:t>
            </a:r>
            <a:r>
              <a:rPr lang="en-US" sz="1679" b="0" i="0" u="none" strike="noStrike" cap="none" dirty="0">
                <a:solidFill>
                  <a:schemeClr val="dk1"/>
                </a:solidFill>
                <a:latin typeface="Times New Roman"/>
                <a:ea typeface="Times New Roman"/>
                <a:cs typeface="Times New Roman"/>
                <a:sym typeface="Times New Roman"/>
              </a:rPr>
              <a:t>: 1-10 days (usually 3-4)</a:t>
            </a:r>
            <a:endParaRPr dirty="0"/>
          </a:p>
          <a:p>
            <a:pPr marL="342900" marR="0" lvl="0" indent="-342900" algn="l" rtl="0">
              <a:lnSpc>
                <a:spcPct val="80000"/>
              </a:lnSpc>
              <a:spcBef>
                <a:spcPts val="336"/>
              </a:spcBef>
              <a:spcAft>
                <a:spcPts val="0"/>
              </a:spcAft>
              <a:buClr>
                <a:schemeClr val="dk1"/>
              </a:buClr>
              <a:buSzPts val="1679"/>
              <a:buFont typeface="Arial"/>
              <a:buChar char="•"/>
            </a:pPr>
            <a:r>
              <a:rPr lang="en-US" sz="1679" b="0" i="0" u="sng" strike="noStrike" cap="none" dirty="0">
                <a:solidFill>
                  <a:schemeClr val="dk1"/>
                </a:solidFill>
                <a:latin typeface="Times New Roman"/>
                <a:ea typeface="Times New Roman"/>
                <a:cs typeface="Times New Roman"/>
                <a:sym typeface="Times New Roman"/>
              </a:rPr>
              <a:t>Length of Signs and Symptoms</a:t>
            </a:r>
            <a:r>
              <a:rPr lang="en-US" sz="1679" b="0" i="0" u="none" strike="noStrike" cap="none" dirty="0">
                <a:solidFill>
                  <a:schemeClr val="dk1"/>
                </a:solidFill>
                <a:latin typeface="Times New Roman"/>
                <a:ea typeface="Times New Roman"/>
                <a:cs typeface="Times New Roman"/>
                <a:sym typeface="Times New Roman"/>
              </a:rPr>
              <a:t>: about a week, unless HUS (hemolytic uremic syndrome) occurs, which can last another few weeks and is sometimes deadly</a:t>
            </a:r>
            <a:endParaRPr dirty="0"/>
          </a:p>
          <a:p>
            <a:pPr marL="342900" marR="0" lvl="0" indent="-342900" algn="l" rtl="0">
              <a:lnSpc>
                <a:spcPct val="80000"/>
              </a:lnSpc>
              <a:spcBef>
                <a:spcPts val="336"/>
              </a:spcBef>
              <a:spcAft>
                <a:spcPts val="0"/>
              </a:spcAft>
              <a:buClr>
                <a:schemeClr val="dk1"/>
              </a:buClr>
              <a:buSzPts val="1679"/>
              <a:buFont typeface="Arial"/>
              <a:buChar char="•"/>
            </a:pPr>
            <a:r>
              <a:rPr lang="en-US" sz="1679" b="0" i="0" u="none" strike="noStrike" cap="none" dirty="0">
                <a:solidFill>
                  <a:schemeClr val="dk1"/>
                </a:solidFill>
                <a:latin typeface="Times New Roman"/>
                <a:ea typeface="Times New Roman"/>
                <a:cs typeface="Times New Roman"/>
                <a:sym typeface="Times New Roman"/>
              </a:rPr>
              <a:t>Lives in intestines of infected animals and is spread through feces </a:t>
            </a:r>
            <a:endParaRPr dirty="0"/>
          </a:p>
        </p:txBody>
      </p:sp>
      <p:sp>
        <p:nvSpPr>
          <p:cNvPr id="337" name="Shape 33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Signs and Symptoms </a:t>
            </a:r>
            <a:endParaRPr dirty="0"/>
          </a:p>
        </p:txBody>
      </p:sp>
      <p:sp>
        <p:nvSpPr>
          <p:cNvPr id="338" name="Shape 3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700"/>
              <a:buFont typeface="Arial"/>
              <a:buChar char="•"/>
            </a:pPr>
            <a:r>
              <a:rPr lang="en-US" sz="1700" b="0" i="0" u="none" strike="noStrike" cap="none">
                <a:solidFill>
                  <a:schemeClr val="dk1"/>
                </a:solidFill>
                <a:latin typeface="Times New Roman"/>
                <a:ea typeface="Times New Roman"/>
                <a:cs typeface="Times New Roman"/>
                <a:sym typeface="Times New Roman"/>
              </a:rPr>
              <a:t>In humans (STEC): often varies but often includes sever stomach cramps, diarrhea (often bloody), vomiting, low fever</a:t>
            </a:r>
            <a:endParaRPr/>
          </a:p>
          <a:p>
            <a:pPr marL="342900" marR="0" lvl="0" indent="-342900" algn="l" rtl="0">
              <a:spcBef>
                <a:spcPts val="340"/>
              </a:spcBef>
              <a:spcAft>
                <a:spcPts val="0"/>
              </a:spcAft>
              <a:buClr>
                <a:schemeClr val="dk1"/>
              </a:buClr>
              <a:buSzPts val="1700"/>
              <a:buFont typeface="Arial"/>
              <a:buChar char="•"/>
            </a:pPr>
            <a:r>
              <a:rPr lang="en-US" sz="1700" b="0" i="0" u="none" strike="noStrike" cap="none">
                <a:solidFill>
                  <a:schemeClr val="dk1"/>
                </a:solidFill>
                <a:latin typeface="Times New Roman"/>
                <a:ea typeface="Times New Roman"/>
                <a:cs typeface="Times New Roman"/>
                <a:sym typeface="Times New Roman"/>
              </a:rPr>
              <a:t>In humans (HUS): decreased urination, lethargy, loss of pink coloration in cheeks and inside lower eyelids </a:t>
            </a:r>
            <a:endParaRPr/>
          </a:p>
          <a:p>
            <a:pPr marL="342900" marR="0" lvl="0" indent="-342900" algn="l" rtl="0">
              <a:spcBef>
                <a:spcPts val="340"/>
              </a:spcBef>
              <a:spcAft>
                <a:spcPts val="0"/>
              </a:spcAft>
              <a:buClr>
                <a:schemeClr val="dk1"/>
              </a:buClr>
              <a:buSzPts val="1700"/>
              <a:buFont typeface="Arial"/>
              <a:buChar char="•"/>
            </a:pPr>
            <a:r>
              <a:rPr lang="en-US" sz="1700" b="0" i="0" u="none" strike="noStrike" cap="none">
                <a:solidFill>
                  <a:schemeClr val="dk1"/>
                </a:solidFill>
                <a:latin typeface="Times New Roman"/>
                <a:ea typeface="Times New Roman"/>
                <a:cs typeface="Times New Roman"/>
                <a:sym typeface="Times New Roman"/>
              </a:rPr>
              <a:t>In animals: none </a:t>
            </a:r>
            <a:endParaRPr/>
          </a:p>
        </p:txBody>
      </p:sp>
      <p:pic>
        <p:nvPicPr>
          <p:cNvPr id="339" name="Shape 339"/>
          <p:cNvPicPr preferRelativeResize="0"/>
          <p:nvPr/>
        </p:nvPicPr>
        <p:blipFill rotWithShape="1">
          <a:blip r:embed="rId3">
            <a:alphaModFix/>
          </a:blip>
          <a:srcRect l="11994" t="23111" r="11995" b="17772"/>
          <a:stretch/>
        </p:blipFill>
        <p:spPr>
          <a:xfrm>
            <a:off x="5713412" y="4543556"/>
            <a:ext cx="1905000" cy="22223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u="none" strike="noStrike" cap="none" dirty="0">
                <a:solidFill>
                  <a:schemeClr val="lt1"/>
                </a:solidFill>
                <a:latin typeface="Times New Roman"/>
                <a:ea typeface="Times New Roman"/>
                <a:cs typeface="Times New Roman"/>
                <a:sym typeface="Times New Roman"/>
              </a:rPr>
              <a:t>Shiga Toxin-Producing </a:t>
            </a:r>
            <a:r>
              <a:rPr lang="en-US" sz="4400" b="0" i="1" u="none" strike="noStrike" cap="none" dirty="0">
                <a:solidFill>
                  <a:schemeClr val="lt1"/>
                </a:solidFill>
                <a:latin typeface="Times New Roman"/>
                <a:ea typeface="Times New Roman"/>
                <a:cs typeface="Times New Roman"/>
                <a:sym typeface="Times New Roman"/>
              </a:rPr>
              <a:t>E. coli</a:t>
            </a:r>
            <a:endParaRPr sz="4400" b="0" i="1" u="none" strike="noStrike" cap="none" dirty="0">
              <a:solidFill>
                <a:schemeClr val="lt1"/>
              </a:solidFill>
              <a:latin typeface="Times New Roman"/>
              <a:ea typeface="Times New Roman"/>
              <a:cs typeface="Times New Roman"/>
              <a:sym typeface="Times New Roman"/>
            </a:endParaRPr>
          </a:p>
        </p:txBody>
      </p:sp>
      <p:sp>
        <p:nvSpPr>
          <p:cNvPr id="347" name="Shape 3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Why is it high risk? </a:t>
            </a:r>
            <a:endParaRPr/>
          </a:p>
        </p:txBody>
      </p:sp>
      <p:sp>
        <p:nvSpPr>
          <p:cNvPr id="348" name="Shape 3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This bacteria lives naturally in animals, especially ruminants (cattle, sheep, goats, buffalo, deer)</a:t>
            </a:r>
          </a:p>
          <a:p>
            <a:pPr marL="800100" lvl="1" indent="-342900">
              <a:spcBef>
                <a:spcPts val="0"/>
              </a:spcBef>
              <a:buSzPts val="2400"/>
              <a:buFont typeface="Arial"/>
              <a:buChar char="•"/>
            </a:pPr>
            <a:r>
              <a:rPr lang="en-US" b="0" i="0" u="none" strike="noStrike" cap="none" dirty="0">
                <a:solidFill>
                  <a:schemeClr val="dk1"/>
                </a:solidFill>
                <a:sym typeface="Times New Roman"/>
              </a:rPr>
              <a:t>Animals often do not show symptoms but can spread it</a:t>
            </a:r>
            <a:endParaRPr dirty="0"/>
          </a:p>
        </p:txBody>
      </p:sp>
      <p:sp>
        <p:nvSpPr>
          <p:cNvPr id="349" name="Shape 34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How common is it?</a:t>
            </a:r>
            <a:endParaRPr/>
          </a:p>
        </p:txBody>
      </p:sp>
      <p:sp>
        <p:nvSpPr>
          <p:cNvPr id="350" name="Shape 35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Approximately 100,000 cases in the United States each year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35 human cases in Maine in 2017</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2 human cases of HUS in Maine in 2017</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descr="PHIL Image 16877"/>
          <p:cNvPicPr preferRelativeResize="0"/>
          <p:nvPr/>
        </p:nvPicPr>
        <p:blipFill rotWithShape="1">
          <a:blip r:embed="rId3">
            <a:alphaModFix/>
          </a:blip>
          <a:srcRect/>
          <a:stretch/>
        </p:blipFill>
        <p:spPr>
          <a:xfrm>
            <a:off x="5410200" y="3657600"/>
            <a:ext cx="2066345" cy="2671489"/>
          </a:xfrm>
          <a:prstGeom prst="rect">
            <a:avLst/>
          </a:prstGeom>
          <a:noFill/>
          <a:ln>
            <a:noFill/>
          </a:ln>
        </p:spPr>
      </p:pic>
      <p:sp>
        <p:nvSpPr>
          <p:cNvPr id="357" name="Shape 357"/>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Salmonella</a:t>
            </a:r>
            <a:endParaRPr/>
          </a:p>
        </p:txBody>
      </p:sp>
      <p:sp>
        <p:nvSpPr>
          <p:cNvPr id="358" name="Shape 3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What is it? </a:t>
            </a:r>
            <a:endParaRPr/>
          </a:p>
        </p:txBody>
      </p:sp>
      <p:sp>
        <p:nvSpPr>
          <p:cNvPr id="359" name="Shape 35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Bacteria</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Common hosts: </a:t>
            </a:r>
            <a:r>
              <a:rPr lang="en-US" sz="2220" b="0" i="0" u="none" strike="noStrike" cap="none" dirty="0">
                <a:solidFill>
                  <a:schemeClr val="dk1"/>
                </a:solidFill>
                <a:latin typeface="Times New Roman"/>
                <a:ea typeface="Times New Roman"/>
                <a:cs typeface="Times New Roman"/>
                <a:sym typeface="Times New Roman"/>
              </a:rPr>
              <a:t>Chickens, reptiles, amphibians, livestock</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Potential Hosts:</a:t>
            </a:r>
            <a:r>
              <a:rPr lang="en-US" sz="2220" b="0" i="0" u="none" strike="noStrike" cap="none" dirty="0">
                <a:solidFill>
                  <a:schemeClr val="dk1"/>
                </a:solidFill>
                <a:latin typeface="Times New Roman"/>
                <a:ea typeface="Times New Roman"/>
                <a:cs typeface="Times New Roman"/>
                <a:sym typeface="Times New Roman"/>
              </a:rPr>
              <a:t> humans, virtually any animal</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Incubation Period: </a:t>
            </a:r>
            <a:r>
              <a:rPr lang="en-US" sz="2220" b="0" i="0" u="none" strike="noStrike" cap="none" dirty="0">
                <a:solidFill>
                  <a:schemeClr val="dk1"/>
                </a:solidFill>
                <a:latin typeface="Times New Roman"/>
                <a:ea typeface="Times New Roman"/>
                <a:cs typeface="Times New Roman"/>
                <a:sym typeface="Times New Roman"/>
              </a:rPr>
              <a:t>12-72 hours</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Length of Signs and Symptoms</a:t>
            </a:r>
            <a:r>
              <a:rPr lang="en-US" sz="2220" b="0" i="0" u="none" strike="noStrike" cap="none" dirty="0">
                <a:solidFill>
                  <a:schemeClr val="dk1"/>
                </a:solidFill>
                <a:latin typeface="Times New Roman"/>
                <a:ea typeface="Times New Roman"/>
                <a:cs typeface="Times New Roman"/>
                <a:sym typeface="Times New Roman"/>
              </a:rPr>
              <a:t>:  4-7 days</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Lives in intestines of animals and is spread by feces.  Raw meat, eggs, or milk from infected animals can also contain this bacteria </a:t>
            </a:r>
            <a:endParaRPr dirty="0"/>
          </a:p>
          <a:p>
            <a:pPr marL="0" marR="0" lvl="0" indent="0" algn="l" rtl="0">
              <a:lnSpc>
                <a:spcPct val="80000"/>
              </a:lnSpc>
              <a:spcBef>
                <a:spcPts val="444"/>
              </a:spcBef>
              <a:spcAft>
                <a:spcPts val="0"/>
              </a:spcAft>
              <a:buClr>
                <a:schemeClr val="dk1"/>
              </a:buClr>
              <a:buSzPts val="2220"/>
              <a:buFont typeface="Arial"/>
              <a:buNone/>
            </a:pPr>
            <a:endParaRPr sz="2220" b="0" i="0" u="none" strike="noStrike" cap="none" dirty="0">
              <a:solidFill>
                <a:schemeClr val="dk1"/>
              </a:solidFill>
              <a:latin typeface="Times New Roman"/>
              <a:ea typeface="Times New Roman"/>
              <a:cs typeface="Times New Roman"/>
              <a:sym typeface="Times New Roman"/>
            </a:endParaRPr>
          </a:p>
        </p:txBody>
      </p:sp>
      <p:sp>
        <p:nvSpPr>
          <p:cNvPr id="360" name="Shape 3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Signs and Symptoms </a:t>
            </a:r>
            <a:endParaRPr dirty="0"/>
          </a:p>
        </p:txBody>
      </p:sp>
      <p:sp>
        <p:nvSpPr>
          <p:cNvPr id="361" name="Shape 36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In humans: diarrhea, fever, abdominal cramps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In animals: none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Salmonella</a:t>
            </a:r>
            <a:endParaRPr/>
          </a:p>
        </p:txBody>
      </p:sp>
      <p:sp>
        <p:nvSpPr>
          <p:cNvPr id="368" name="Shape 3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Why is it high risk?</a:t>
            </a:r>
            <a:endParaRPr/>
          </a:p>
        </p:txBody>
      </p:sp>
      <p:sp>
        <p:nvSpPr>
          <p:cNvPr id="369" name="Shape 36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Virtually any animal including common household pets such as dogs and cats can spread salmonella without showing signs and symptoms</a:t>
            </a:r>
            <a:endParaRPr dirty="0"/>
          </a:p>
        </p:txBody>
      </p:sp>
      <p:sp>
        <p:nvSpPr>
          <p:cNvPr id="370" name="Shape 3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How common is it?</a:t>
            </a:r>
            <a:endParaRPr/>
          </a:p>
        </p:txBody>
      </p:sp>
      <p:sp>
        <p:nvSpPr>
          <p:cNvPr id="371" name="Shape 3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Approximately 1.2 million human cases each year in the United States</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102 human cases in Maine in 2017</a:t>
            </a:r>
            <a:endParaRPr/>
          </a:p>
        </p:txBody>
      </p:sp>
      <p:sp>
        <p:nvSpPr>
          <p:cNvPr id="372" name="Shape 372"/>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373" name="Shape 373"/>
          <p:cNvPicPr preferRelativeResize="0"/>
          <p:nvPr/>
        </p:nvPicPr>
        <p:blipFill rotWithShape="1">
          <a:blip r:embed="rId3">
            <a:alphaModFix/>
          </a:blip>
          <a:srcRect/>
          <a:stretch/>
        </p:blipFill>
        <p:spPr>
          <a:xfrm>
            <a:off x="1701800" y="4509655"/>
            <a:ext cx="6045200" cy="183363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Ascaris</a:t>
            </a:r>
            <a:endParaRPr sz="4400" b="0" i="0" u="none" strike="noStrike" cap="none">
              <a:solidFill>
                <a:schemeClr val="lt1"/>
              </a:solidFill>
              <a:latin typeface="Times New Roman"/>
              <a:ea typeface="Times New Roman"/>
              <a:cs typeface="Times New Roman"/>
              <a:sym typeface="Times New Roman"/>
            </a:endParaRPr>
          </a:p>
        </p:txBody>
      </p:sp>
      <p:sp>
        <p:nvSpPr>
          <p:cNvPr id="380" name="Shape 38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What is it?	</a:t>
            </a:r>
            <a:endParaRPr/>
          </a:p>
        </p:txBody>
      </p:sp>
      <p:sp>
        <p:nvSpPr>
          <p:cNvPr id="381" name="Shape 38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Parasite (roundworm) </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Common Hosts</a:t>
            </a:r>
            <a:r>
              <a:rPr lang="en-US" sz="2220" b="0" i="0" u="none" strike="noStrike" cap="none" dirty="0">
                <a:solidFill>
                  <a:schemeClr val="dk1"/>
                </a:solidFill>
                <a:latin typeface="Times New Roman"/>
                <a:ea typeface="Times New Roman"/>
                <a:cs typeface="Times New Roman"/>
                <a:sym typeface="Times New Roman"/>
              </a:rPr>
              <a:t>: pigs</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Potential Hosts</a:t>
            </a:r>
            <a:r>
              <a:rPr lang="en-US" sz="2220" b="0" i="0" u="none" strike="noStrike" cap="none" dirty="0">
                <a:solidFill>
                  <a:schemeClr val="dk1"/>
                </a:solidFill>
                <a:latin typeface="Times New Roman"/>
                <a:ea typeface="Times New Roman"/>
                <a:cs typeface="Times New Roman"/>
                <a:sym typeface="Times New Roman"/>
              </a:rPr>
              <a:t>: humans, virtually any animal</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Incubation Period</a:t>
            </a:r>
            <a:r>
              <a:rPr lang="en-US" sz="2220" b="0" i="0" u="none" strike="noStrike" cap="none" dirty="0">
                <a:solidFill>
                  <a:schemeClr val="dk1"/>
                </a:solidFill>
                <a:latin typeface="Times New Roman"/>
                <a:ea typeface="Times New Roman"/>
                <a:cs typeface="Times New Roman"/>
                <a:sym typeface="Times New Roman"/>
              </a:rPr>
              <a:t>: up to 8 weeks (time for ingested egg to develop into an adult) </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sng" strike="noStrike" cap="none" dirty="0">
                <a:solidFill>
                  <a:schemeClr val="dk1"/>
                </a:solidFill>
                <a:latin typeface="Times New Roman"/>
                <a:ea typeface="Times New Roman"/>
                <a:cs typeface="Times New Roman"/>
                <a:sym typeface="Times New Roman"/>
              </a:rPr>
              <a:t>Length of Signs and Symptoms</a:t>
            </a:r>
            <a:r>
              <a:rPr lang="en-US" sz="2220" b="0" i="0" u="none" strike="noStrike" cap="none" dirty="0">
                <a:solidFill>
                  <a:schemeClr val="dk1"/>
                </a:solidFill>
                <a:latin typeface="Times New Roman"/>
                <a:ea typeface="Times New Roman"/>
                <a:cs typeface="Times New Roman"/>
                <a:sym typeface="Times New Roman"/>
              </a:rPr>
              <a:t>: indefinite, adults can live for years</a:t>
            </a:r>
            <a:endParaRPr dirty="0"/>
          </a:p>
          <a:p>
            <a:pPr marL="342900" marR="0" lvl="0" indent="-342900" algn="l" rtl="0">
              <a:lnSpc>
                <a:spcPct val="80000"/>
              </a:lnSpc>
              <a:spcBef>
                <a:spcPts val="444"/>
              </a:spcBef>
              <a:spcAft>
                <a:spcPts val="0"/>
              </a:spcAft>
              <a:buClr>
                <a:schemeClr val="dk1"/>
              </a:buClr>
              <a:buSzPts val="2220"/>
              <a:buFont typeface="Arial"/>
              <a:buChar char="•"/>
            </a:pPr>
            <a:r>
              <a:rPr lang="en-US" sz="2220" b="0" i="0" u="none" strike="noStrike" cap="none" dirty="0">
                <a:solidFill>
                  <a:schemeClr val="dk1"/>
                </a:solidFill>
                <a:latin typeface="Times New Roman"/>
                <a:ea typeface="Times New Roman"/>
                <a:cs typeface="Times New Roman"/>
                <a:sym typeface="Times New Roman"/>
              </a:rPr>
              <a:t>Lives in intestines, transmitted through feces </a:t>
            </a:r>
            <a:endParaRPr dirty="0"/>
          </a:p>
          <a:p>
            <a:pPr marL="342900" marR="0" lvl="0" indent="-201930" algn="l" rtl="0">
              <a:lnSpc>
                <a:spcPct val="80000"/>
              </a:lnSpc>
              <a:spcBef>
                <a:spcPts val="444"/>
              </a:spcBef>
              <a:spcAft>
                <a:spcPts val="0"/>
              </a:spcAft>
              <a:buClr>
                <a:schemeClr val="dk1"/>
              </a:buClr>
              <a:buSzPts val="2220"/>
              <a:buFont typeface="Arial"/>
              <a:buNone/>
            </a:pPr>
            <a:endParaRPr sz="2220" b="0" i="0" u="none" strike="noStrike" cap="none" dirty="0">
              <a:solidFill>
                <a:schemeClr val="dk1"/>
              </a:solidFill>
              <a:latin typeface="Times New Roman"/>
              <a:ea typeface="Times New Roman"/>
              <a:cs typeface="Times New Roman"/>
              <a:sym typeface="Times New Roman"/>
            </a:endParaRPr>
          </a:p>
          <a:p>
            <a:pPr marL="342900" marR="0" lvl="0" indent="-201930" algn="l" rtl="0">
              <a:lnSpc>
                <a:spcPct val="80000"/>
              </a:lnSpc>
              <a:spcBef>
                <a:spcPts val="444"/>
              </a:spcBef>
              <a:spcAft>
                <a:spcPts val="0"/>
              </a:spcAft>
              <a:buClr>
                <a:schemeClr val="dk1"/>
              </a:buClr>
              <a:buSzPts val="2220"/>
              <a:buFont typeface="Arial"/>
              <a:buNone/>
            </a:pPr>
            <a:endParaRPr sz="2220" b="0" i="0" u="none" strike="noStrike" cap="none" dirty="0">
              <a:solidFill>
                <a:schemeClr val="dk1"/>
              </a:solidFill>
              <a:latin typeface="Times New Roman"/>
              <a:ea typeface="Times New Roman"/>
              <a:cs typeface="Times New Roman"/>
              <a:sym typeface="Times New Roman"/>
            </a:endParaRPr>
          </a:p>
        </p:txBody>
      </p:sp>
      <p:sp>
        <p:nvSpPr>
          <p:cNvPr id="382" name="Shape 3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Signs and Symptoms </a:t>
            </a:r>
            <a:endParaRPr dirty="0"/>
          </a:p>
        </p:txBody>
      </p:sp>
      <p:sp>
        <p:nvSpPr>
          <p:cNvPr id="383" name="Shape 38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Times New Roman"/>
                <a:ea typeface="Times New Roman"/>
                <a:cs typeface="Times New Roman"/>
                <a:sym typeface="Times New Roman"/>
              </a:rPr>
              <a:t>In humans: often none; sometimes light abdominal discomfort</a:t>
            </a:r>
            <a:endParaRPr/>
          </a:p>
          <a:p>
            <a:pPr marL="742950" marR="0" lvl="1" indent="-285750" algn="l" rtl="0">
              <a:spcBef>
                <a:spcPts val="440"/>
              </a:spcBef>
              <a:spcAft>
                <a:spcPts val="0"/>
              </a:spcAft>
              <a:buClr>
                <a:schemeClr val="dk1"/>
              </a:buClr>
              <a:buSzPts val="2200"/>
              <a:buFont typeface="Arial"/>
              <a:buChar char="–"/>
            </a:pPr>
            <a:r>
              <a:rPr lang="en-US" sz="2200" b="0" i="0" u="none" strike="noStrike" cap="none">
                <a:solidFill>
                  <a:schemeClr val="dk1"/>
                </a:solidFill>
                <a:latin typeface="Times New Roman"/>
                <a:ea typeface="Times New Roman"/>
                <a:cs typeface="Times New Roman"/>
                <a:sym typeface="Times New Roman"/>
              </a:rPr>
              <a:t>Heavy infections can cause intestinal blockages, coughing, impaired growth</a:t>
            </a:r>
            <a:endParaRPr/>
          </a:p>
          <a:p>
            <a:pPr marL="342900" marR="0" lvl="0" indent="-342900" algn="l" rtl="0">
              <a:spcBef>
                <a:spcPts val="440"/>
              </a:spcBef>
              <a:spcAft>
                <a:spcPts val="0"/>
              </a:spcAft>
              <a:buClr>
                <a:schemeClr val="dk1"/>
              </a:buClr>
              <a:buSzPts val="2200"/>
              <a:buFont typeface="Arial"/>
              <a:buChar char="•"/>
            </a:pPr>
            <a:r>
              <a:rPr lang="en-US" sz="2200" b="0" i="0" u="none" strike="noStrike" cap="none">
                <a:solidFill>
                  <a:schemeClr val="dk1"/>
                </a:solidFill>
                <a:latin typeface="Times New Roman"/>
                <a:ea typeface="Times New Roman"/>
                <a:cs typeface="Times New Roman"/>
                <a:sym typeface="Times New Roman"/>
              </a:rPr>
              <a:t>In pigs (and other animals): usually none</a:t>
            </a:r>
            <a:endParaRPr/>
          </a:p>
        </p:txBody>
      </p:sp>
      <p:pic>
        <p:nvPicPr>
          <p:cNvPr id="384" name="Shape 384"/>
          <p:cNvPicPr preferRelativeResize="0"/>
          <p:nvPr/>
        </p:nvPicPr>
        <p:blipFill rotWithShape="1">
          <a:blip r:embed="rId3">
            <a:alphaModFix/>
          </a:blip>
          <a:srcRect r="74293"/>
          <a:stretch/>
        </p:blipFill>
        <p:spPr>
          <a:xfrm>
            <a:off x="4953000" y="5334000"/>
            <a:ext cx="1165525" cy="1295400"/>
          </a:xfrm>
          <a:prstGeom prst="rect">
            <a:avLst/>
          </a:prstGeom>
          <a:noFill/>
          <a:ln>
            <a:noFill/>
          </a:ln>
        </p:spPr>
      </p:pic>
      <p:pic>
        <p:nvPicPr>
          <p:cNvPr id="385" name="Shape 385"/>
          <p:cNvPicPr preferRelativeResize="0"/>
          <p:nvPr/>
        </p:nvPicPr>
        <p:blipFill rotWithShape="1">
          <a:blip r:embed="rId4">
            <a:alphaModFix/>
          </a:blip>
          <a:srcRect/>
          <a:stretch/>
        </p:blipFill>
        <p:spPr>
          <a:xfrm>
            <a:off x="7122637" y="4876800"/>
            <a:ext cx="1270306" cy="1889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Ascaris </a:t>
            </a:r>
            <a:endParaRPr/>
          </a:p>
        </p:txBody>
      </p:sp>
      <p:sp>
        <p:nvSpPr>
          <p:cNvPr id="392" name="Shape 39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Why is it high risk?</a:t>
            </a:r>
            <a:endParaRPr/>
          </a:p>
        </p:txBody>
      </p:sp>
      <p:sp>
        <p:nvSpPr>
          <p:cNvPr id="393" name="Shape 3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If manure of infected pig (or other animal) is used for fertilizer, it can contaminate the produce grown in the area the fertilizer was used</a:t>
            </a:r>
            <a:endParaRPr dirty="0"/>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Eggs can live in soil for years (up to 15)</a:t>
            </a:r>
            <a:endParaRPr dirty="0"/>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Animals often do not show signs and symptoms </a:t>
            </a:r>
            <a:endParaRPr dirty="0"/>
          </a:p>
          <a:p>
            <a:pPr marL="342900" marR="0" lvl="0" indent="-342900" algn="l" rtl="0">
              <a:lnSpc>
                <a:spcPct val="9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Potential to cause serious internal damage</a:t>
            </a:r>
            <a:endParaRPr dirty="0"/>
          </a:p>
        </p:txBody>
      </p:sp>
      <p:sp>
        <p:nvSpPr>
          <p:cNvPr id="394" name="Shape 39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How common is it?</a:t>
            </a:r>
            <a:endParaRPr/>
          </a:p>
        </p:txBody>
      </p:sp>
      <p:sp>
        <p:nvSpPr>
          <p:cNvPr id="395" name="Shape 39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Over 1,221 million people worldwide are thought to be suffering with ascariasis </a:t>
            </a:r>
            <a:endParaRPr dirty="0"/>
          </a:p>
          <a:p>
            <a:pPr marL="342900" marR="0" lvl="0" indent="-34290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Now uncommon in the United States </a:t>
            </a:r>
            <a:endParaRPr dirty="0"/>
          </a:p>
        </p:txBody>
      </p:sp>
      <p:sp>
        <p:nvSpPr>
          <p:cNvPr id="396" name="Shape 396"/>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397" name="Shape 397" descr="lcasuum1.JPG (37024 bytes)"/>
          <p:cNvPicPr preferRelativeResize="0"/>
          <p:nvPr/>
        </p:nvPicPr>
        <p:blipFill rotWithShape="1">
          <a:blip r:embed="rId3">
            <a:alphaModFix/>
          </a:blip>
          <a:srcRect l="4737" r="7748"/>
          <a:stretch/>
        </p:blipFill>
        <p:spPr>
          <a:xfrm>
            <a:off x="5422106" y="4190369"/>
            <a:ext cx="2487612" cy="205088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Ascaris from a 4 yr old in Maine!</a:t>
            </a:r>
            <a:endParaRPr/>
          </a:p>
        </p:txBody>
      </p:sp>
      <p:pic>
        <p:nvPicPr>
          <p:cNvPr id="404" name="Shape 404"/>
          <p:cNvPicPr preferRelativeResize="0"/>
          <p:nvPr/>
        </p:nvPicPr>
        <p:blipFill rotWithShape="1">
          <a:blip r:embed="rId3">
            <a:alphaModFix/>
          </a:blip>
          <a:srcRect/>
          <a:stretch/>
        </p:blipFill>
        <p:spPr>
          <a:xfrm>
            <a:off x="1371600" y="1622946"/>
            <a:ext cx="6629400" cy="49720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800"/>
              <a:buFont typeface="Times New Roman"/>
              <a:buNone/>
            </a:pPr>
            <a:r>
              <a:rPr lang="en-US" sz="4800" b="0" i="0" u="none" strike="noStrike" cap="none">
                <a:solidFill>
                  <a:schemeClr val="lt1"/>
                </a:solidFill>
                <a:latin typeface="Times New Roman"/>
                <a:ea typeface="Times New Roman"/>
                <a:cs typeface="Times New Roman"/>
                <a:sym typeface="Times New Roman"/>
              </a:rPr>
              <a:t>Prevention of Enteric Diseases</a:t>
            </a:r>
            <a:endParaRPr/>
          </a:p>
        </p:txBody>
      </p:sp>
      <p:sp>
        <p:nvSpPr>
          <p:cNvPr id="411" name="Shape 41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Humans</a:t>
            </a:r>
            <a:endParaRPr/>
          </a:p>
        </p:txBody>
      </p:sp>
      <p:sp>
        <p:nvSpPr>
          <p:cNvPr id="412" name="Shape 4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Always wash hands after handling animals, their manure, bedding, etc.</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Always wash hands and surfaces after handling raw meat.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Always wash produce before serving </a:t>
            </a:r>
            <a:endParaRPr/>
          </a:p>
        </p:txBody>
      </p:sp>
      <p:sp>
        <p:nvSpPr>
          <p:cNvPr id="413" name="Shape 41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Animals</a:t>
            </a:r>
            <a:endParaRPr/>
          </a:p>
        </p:txBody>
      </p:sp>
      <p:sp>
        <p:nvSpPr>
          <p:cNvPr id="414" name="Shape 4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Regular deworming for parasites </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Keep environment clean</a:t>
            </a:r>
            <a:endParaRPr/>
          </a:p>
          <a:p>
            <a:pPr marL="342900" marR="0" lvl="0" indent="-342900" algn="l" rtl="0">
              <a:spcBef>
                <a:spcPts val="480"/>
              </a:spcBef>
              <a:spcAft>
                <a:spcPts val="0"/>
              </a:spcAft>
              <a:buClr>
                <a:schemeClr val="dk1"/>
              </a:buClr>
              <a:buSzPts val="2400"/>
              <a:buFont typeface="Arial"/>
              <a:buChar char="•"/>
            </a:pPr>
            <a:r>
              <a:rPr lang="en-US" sz="2400" b="0" i="0" u="none" strike="noStrike" cap="none">
                <a:solidFill>
                  <a:schemeClr val="dk1"/>
                </a:solidFill>
                <a:latin typeface="Times New Roman"/>
                <a:ea typeface="Times New Roman"/>
                <a:cs typeface="Times New Roman"/>
                <a:sym typeface="Times New Roman"/>
              </a:rPr>
              <a:t>Avoid sharing equipment/allowing contact with other herds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Times New Roman"/>
              <a:ea typeface="Times New Roman"/>
              <a:cs typeface="Times New Roman"/>
              <a:sym typeface="Times New Roman"/>
            </a:endParaRPr>
          </a:p>
        </p:txBody>
      </p:sp>
      <p:sp>
        <p:nvSpPr>
          <p:cNvPr id="420" name="Shape 420"/>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421" name="Shape 421"/>
          <p:cNvPicPr preferRelativeResize="0"/>
          <p:nvPr/>
        </p:nvPicPr>
        <p:blipFill rotWithShape="1">
          <a:blip r:embed="rId3">
            <a:alphaModFix/>
          </a:blip>
          <a:srcRect/>
          <a:stretch/>
        </p:blipFill>
        <p:spPr>
          <a:xfrm>
            <a:off x="62776" y="0"/>
            <a:ext cx="9018448"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rotWithShape="1">
          <a:blip r:embed="rId3">
            <a:alphaModFix/>
          </a:blip>
          <a:srcRect/>
          <a:stretch/>
        </p:blipFill>
        <p:spPr>
          <a:xfrm>
            <a:off x="4883726" y="1879745"/>
            <a:ext cx="4050219" cy="4246418"/>
          </a:xfrm>
          <a:prstGeom prst="rect">
            <a:avLst/>
          </a:prstGeom>
          <a:noFill/>
          <a:ln>
            <a:noFill/>
          </a:ln>
        </p:spPr>
      </p:pic>
      <p:sp>
        <p:nvSpPr>
          <p:cNvPr id="94" name="Shape 94"/>
          <p:cNvSpPr txBox="1">
            <a:spLocks noGrp="1"/>
          </p:cNvSpPr>
          <p:nvPr>
            <p:ph type="title"/>
          </p:nvPr>
        </p:nvSpPr>
        <p:spPr>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One Health Triad</a:t>
            </a:r>
            <a:endParaRPr/>
          </a:p>
        </p:txBody>
      </p:sp>
      <p:sp>
        <p:nvSpPr>
          <p:cNvPr id="2" name="Text Placeholder 1"/>
          <p:cNvSpPr>
            <a:spLocks noGrp="1"/>
          </p:cNvSpPr>
          <p:nvPr>
            <p:ph type="body" idx="1"/>
          </p:nvPr>
        </p:nvSpPr>
        <p:spPr/>
        <p:txBody>
          <a:bodyPr/>
          <a:lstStyle/>
          <a:p>
            <a:r>
              <a:rPr lang="en-US" dirty="0"/>
              <a:t>Animal health, human health, and environmental health are all connected </a:t>
            </a:r>
          </a:p>
          <a:p>
            <a:r>
              <a:rPr lang="en-US" dirty="0"/>
              <a:t>All aspects must be healthy to truly lower risk of disease </a:t>
            </a:r>
          </a:p>
        </p:txBody>
      </p:sp>
      <p:pic>
        <p:nvPicPr>
          <p:cNvPr id="6" name="Shape 93"/>
          <p:cNvPicPr preferRelativeResize="0"/>
          <p:nvPr/>
        </p:nvPicPr>
        <p:blipFill rotWithShape="1">
          <a:blip r:embed="rId3">
            <a:alphaModFix/>
          </a:blip>
          <a:srcRect/>
          <a:stretch/>
        </p:blipFill>
        <p:spPr>
          <a:xfrm>
            <a:off x="4904508" y="1600200"/>
            <a:ext cx="4050219" cy="424641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0" y="0"/>
            <a:ext cx="9144000" cy="6829426"/>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Questions?</a:t>
            </a:r>
            <a:endParaRPr/>
          </a:p>
        </p:txBody>
      </p:sp>
      <p:sp>
        <p:nvSpPr>
          <p:cNvPr id="428" name="Shape 428"/>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descr="C:\Users\Taryn\AppData\Local\Microsoft\Windows\Temporary Internet Files\Content.IE5\I07767V1\kill-germs-hand-washing[1].jpg"/>
          <p:cNvPicPr preferRelativeResize="0"/>
          <p:nvPr/>
        </p:nvPicPr>
        <p:blipFill rotWithShape="1">
          <a:blip r:embed="rId3">
            <a:alphaModFix/>
          </a:blip>
          <a:srcRect/>
          <a:stretch/>
        </p:blipFill>
        <p:spPr>
          <a:xfrm>
            <a:off x="5334000" y="1540922"/>
            <a:ext cx="2895600" cy="4585241"/>
          </a:xfrm>
          <a:prstGeom prst="rect">
            <a:avLst/>
          </a:prstGeom>
          <a:noFill/>
          <a:ln>
            <a:noFill/>
          </a:ln>
        </p:spPr>
      </p:pic>
      <p:sp>
        <p:nvSpPr>
          <p:cNvPr id="435" name="Shape 435"/>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How to wash your hands</a:t>
            </a:r>
            <a:endParaRPr/>
          </a:p>
        </p:txBody>
      </p:sp>
      <p:sp>
        <p:nvSpPr>
          <p:cNvPr id="436" name="Shape 43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380"/>
              <a:buFont typeface="Arial"/>
              <a:buChar char="•"/>
            </a:pPr>
            <a:r>
              <a:rPr lang="en-US" sz="2380" b="1" i="0" u="none" strike="noStrike" cap="none">
                <a:solidFill>
                  <a:schemeClr val="dk1"/>
                </a:solidFill>
                <a:latin typeface="Times New Roman"/>
                <a:ea typeface="Times New Roman"/>
                <a:cs typeface="Times New Roman"/>
                <a:sym typeface="Times New Roman"/>
              </a:rPr>
              <a:t>Wet</a:t>
            </a:r>
            <a:r>
              <a:rPr lang="en-US" sz="2380" b="0" i="0" u="none" strike="noStrike" cap="none">
                <a:solidFill>
                  <a:schemeClr val="dk1"/>
                </a:solidFill>
                <a:latin typeface="Times New Roman"/>
                <a:ea typeface="Times New Roman"/>
                <a:cs typeface="Times New Roman"/>
                <a:sym typeface="Times New Roman"/>
              </a:rPr>
              <a:t> your hands with clean, running water and apply soap.</a:t>
            </a:r>
            <a:endParaRPr/>
          </a:p>
          <a:p>
            <a:pPr marL="342900" marR="0" lvl="0" indent="-342900" algn="l" rtl="0">
              <a:lnSpc>
                <a:spcPct val="90000"/>
              </a:lnSpc>
              <a:spcBef>
                <a:spcPts val="476"/>
              </a:spcBef>
              <a:spcAft>
                <a:spcPts val="0"/>
              </a:spcAft>
              <a:buClr>
                <a:schemeClr val="dk1"/>
              </a:buClr>
              <a:buSzPts val="2380"/>
              <a:buFont typeface="Arial"/>
              <a:buChar char="•"/>
            </a:pPr>
            <a:r>
              <a:rPr lang="en-US" sz="2380" b="1" i="0" u="none" strike="noStrike" cap="none">
                <a:solidFill>
                  <a:schemeClr val="dk1"/>
                </a:solidFill>
                <a:latin typeface="Times New Roman"/>
                <a:ea typeface="Times New Roman"/>
                <a:cs typeface="Times New Roman"/>
                <a:sym typeface="Times New Roman"/>
              </a:rPr>
              <a:t>Lather</a:t>
            </a:r>
            <a:r>
              <a:rPr lang="en-US" sz="2380" b="0" i="0" u="none" strike="noStrike" cap="none">
                <a:solidFill>
                  <a:schemeClr val="dk1"/>
                </a:solidFill>
                <a:latin typeface="Times New Roman"/>
                <a:ea typeface="Times New Roman"/>
                <a:cs typeface="Times New Roman"/>
                <a:sym typeface="Times New Roman"/>
              </a:rPr>
              <a:t> your hands by rubbing them together with the soap. </a:t>
            </a:r>
            <a:endParaRPr/>
          </a:p>
          <a:p>
            <a:pPr marL="342900" marR="0" lvl="0" indent="-342900" algn="l" rtl="0">
              <a:lnSpc>
                <a:spcPct val="90000"/>
              </a:lnSpc>
              <a:spcBef>
                <a:spcPts val="476"/>
              </a:spcBef>
              <a:spcAft>
                <a:spcPts val="0"/>
              </a:spcAft>
              <a:buClr>
                <a:schemeClr val="dk1"/>
              </a:buClr>
              <a:buSzPts val="2380"/>
              <a:buFont typeface="Arial"/>
              <a:buChar char="•"/>
            </a:pPr>
            <a:r>
              <a:rPr lang="en-US" sz="2380" b="1" i="0" u="none" strike="noStrike" cap="none">
                <a:solidFill>
                  <a:schemeClr val="dk1"/>
                </a:solidFill>
                <a:latin typeface="Times New Roman"/>
                <a:ea typeface="Times New Roman"/>
                <a:cs typeface="Times New Roman"/>
                <a:sym typeface="Times New Roman"/>
              </a:rPr>
              <a:t>Scrub</a:t>
            </a:r>
            <a:r>
              <a:rPr lang="en-US" sz="2380" b="0" i="0" u="none" strike="noStrike" cap="none">
                <a:solidFill>
                  <a:schemeClr val="dk1"/>
                </a:solidFill>
                <a:latin typeface="Times New Roman"/>
                <a:ea typeface="Times New Roman"/>
                <a:cs typeface="Times New Roman"/>
                <a:sym typeface="Times New Roman"/>
              </a:rPr>
              <a:t> your hands for at least 20 seconds. </a:t>
            </a:r>
            <a:endParaRPr/>
          </a:p>
          <a:p>
            <a:pPr marL="342900" marR="0" lvl="0" indent="-342900" algn="l" rtl="0">
              <a:lnSpc>
                <a:spcPct val="90000"/>
              </a:lnSpc>
              <a:spcBef>
                <a:spcPts val="476"/>
              </a:spcBef>
              <a:spcAft>
                <a:spcPts val="0"/>
              </a:spcAft>
              <a:buClr>
                <a:schemeClr val="dk1"/>
              </a:buClr>
              <a:buSzPts val="2380"/>
              <a:buFont typeface="Arial"/>
              <a:buChar char="•"/>
            </a:pPr>
            <a:r>
              <a:rPr lang="en-US" sz="2380" b="1" i="0" u="none" strike="noStrike" cap="none">
                <a:solidFill>
                  <a:schemeClr val="dk1"/>
                </a:solidFill>
                <a:latin typeface="Times New Roman"/>
                <a:ea typeface="Times New Roman"/>
                <a:cs typeface="Times New Roman"/>
                <a:sym typeface="Times New Roman"/>
              </a:rPr>
              <a:t>Rinse</a:t>
            </a:r>
            <a:r>
              <a:rPr lang="en-US" sz="2380" b="0" i="0" u="none" strike="noStrike" cap="none">
                <a:solidFill>
                  <a:schemeClr val="dk1"/>
                </a:solidFill>
                <a:latin typeface="Times New Roman"/>
                <a:ea typeface="Times New Roman"/>
                <a:cs typeface="Times New Roman"/>
                <a:sym typeface="Times New Roman"/>
              </a:rPr>
              <a:t> your hands well under clean, running water.</a:t>
            </a:r>
            <a:endParaRPr/>
          </a:p>
          <a:p>
            <a:pPr marL="342900" marR="0" lvl="0" indent="-342900" algn="l" rtl="0">
              <a:lnSpc>
                <a:spcPct val="90000"/>
              </a:lnSpc>
              <a:spcBef>
                <a:spcPts val="476"/>
              </a:spcBef>
              <a:spcAft>
                <a:spcPts val="0"/>
              </a:spcAft>
              <a:buClr>
                <a:schemeClr val="dk1"/>
              </a:buClr>
              <a:buSzPts val="2380"/>
              <a:buFont typeface="Arial"/>
              <a:buChar char="•"/>
            </a:pPr>
            <a:r>
              <a:rPr lang="en-US" sz="2380" b="1" i="0" u="none" strike="noStrike" cap="none">
                <a:solidFill>
                  <a:schemeClr val="dk1"/>
                </a:solidFill>
                <a:latin typeface="Times New Roman"/>
                <a:ea typeface="Times New Roman"/>
                <a:cs typeface="Times New Roman"/>
                <a:sym typeface="Times New Roman"/>
              </a:rPr>
              <a:t>Dry</a:t>
            </a:r>
            <a:r>
              <a:rPr lang="en-US" sz="2380" b="0" i="0" u="none" strike="noStrike" cap="none">
                <a:solidFill>
                  <a:schemeClr val="dk1"/>
                </a:solidFill>
                <a:latin typeface="Times New Roman"/>
                <a:ea typeface="Times New Roman"/>
                <a:cs typeface="Times New Roman"/>
                <a:sym typeface="Times New Roman"/>
              </a:rPr>
              <a:t> your hands using a clean towel or air dry them.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Takeaway:  </a:t>
            </a:r>
            <a:endParaRPr/>
          </a:p>
        </p:txBody>
      </p:sp>
      <p:sp>
        <p:nvSpPr>
          <p:cNvPr id="443" name="Shape 443"/>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109728" marR="0" lvl="0" indent="0" algn="ctr" rtl="0">
              <a:lnSpc>
                <a:spcPct val="90000"/>
              </a:lnSpc>
              <a:spcBef>
                <a:spcPts val="0"/>
              </a:spcBef>
              <a:spcAft>
                <a:spcPts val="0"/>
              </a:spcAft>
              <a:buClr>
                <a:schemeClr val="dk1"/>
              </a:buClr>
              <a:buSzPts val="4800"/>
              <a:buFont typeface="Arial"/>
              <a:buNone/>
            </a:pPr>
            <a:r>
              <a:rPr lang="en-US" sz="4000" b="0" i="0" u="none" strike="noStrike" cap="none" dirty="0">
                <a:solidFill>
                  <a:schemeClr val="dk1"/>
                </a:solidFill>
                <a:latin typeface="Times New Roman"/>
                <a:ea typeface="Times New Roman"/>
                <a:cs typeface="Times New Roman"/>
                <a:sym typeface="Times New Roman"/>
              </a:rPr>
              <a:t>Even healthy, clean animals can pass on diseases that can hurt people</a:t>
            </a:r>
            <a:r>
              <a:rPr lang="en-US" sz="3600" b="0" i="0" u="none" strike="noStrike" cap="none" dirty="0">
                <a:solidFill>
                  <a:schemeClr val="dk1"/>
                </a:solidFill>
                <a:latin typeface="Times New Roman"/>
                <a:ea typeface="Times New Roman"/>
                <a:cs typeface="Times New Roman"/>
                <a:sym typeface="Times New Roman"/>
              </a:rPr>
              <a:t>…</a:t>
            </a:r>
            <a:endParaRPr sz="2400" dirty="0"/>
          </a:p>
          <a:p>
            <a:pPr marL="109728" marR="0" lvl="0" indent="0" algn="ctr" rtl="0">
              <a:lnSpc>
                <a:spcPct val="90000"/>
              </a:lnSpc>
              <a:spcBef>
                <a:spcPts val="880"/>
              </a:spcBef>
              <a:spcAft>
                <a:spcPts val="0"/>
              </a:spcAft>
              <a:buClr>
                <a:schemeClr val="dk1"/>
              </a:buClr>
              <a:buSzPts val="4400"/>
              <a:buFont typeface="Arial"/>
              <a:buNone/>
            </a:pPr>
            <a:r>
              <a:rPr lang="en-US" sz="3600" b="0" i="0" u="none" strike="noStrike" cap="none" dirty="0">
                <a:solidFill>
                  <a:schemeClr val="dk1"/>
                </a:solidFill>
                <a:latin typeface="Times New Roman"/>
                <a:ea typeface="Times New Roman"/>
                <a:cs typeface="Times New Roman"/>
                <a:sym typeface="Times New Roman"/>
              </a:rPr>
              <a:t>So that’s why </a:t>
            </a:r>
            <a:r>
              <a:rPr lang="en-US" sz="3600" b="1" i="0" u="none" strike="noStrike" cap="none" dirty="0">
                <a:solidFill>
                  <a:schemeClr val="dk1"/>
                </a:solidFill>
                <a:latin typeface="Times New Roman"/>
                <a:ea typeface="Times New Roman"/>
                <a:cs typeface="Times New Roman"/>
                <a:sym typeface="Times New Roman"/>
              </a:rPr>
              <a:t>education</a:t>
            </a:r>
            <a:r>
              <a:rPr lang="en-US" sz="3600" b="0" i="0" u="none" strike="noStrike" cap="none" dirty="0">
                <a:solidFill>
                  <a:schemeClr val="dk1"/>
                </a:solidFill>
                <a:latin typeface="Times New Roman"/>
                <a:ea typeface="Times New Roman"/>
                <a:cs typeface="Times New Roman"/>
                <a:sym typeface="Times New Roman"/>
              </a:rPr>
              <a:t> about the risks and the </a:t>
            </a:r>
            <a:r>
              <a:rPr lang="en-US" sz="3600" b="0" i="0" u="sng" strike="noStrike" cap="none" dirty="0">
                <a:solidFill>
                  <a:schemeClr val="dk1"/>
                </a:solidFill>
                <a:latin typeface="Times New Roman"/>
                <a:ea typeface="Times New Roman"/>
                <a:cs typeface="Times New Roman"/>
                <a:sym typeface="Times New Roman"/>
              </a:rPr>
              <a:t>effective ways to reduce those risks </a:t>
            </a:r>
            <a:r>
              <a:rPr lang="en-US" sz="3600" b="0" i="0" u="none" strike="noStrike" cap="none" dirty="0">
                <a:solidFill>
                  <a:schemeClr val="dk1"/>
                </a:solidFill>
                <a:latin typeface="Times New Roman"/>
                <a:ea typeface="Times New Roman"/>
                <a:cs typeface="Times New Roman"/>
                <a:sym typeface="Times New Roman"/>
              </a:rPr>
              <a:t>is the key to healthy fairs!</a:t>
            </a:r>
            <a:endParaRPr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064" y="4350120"/>
            <a:ext cx="3196936" cy="217291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50120"/>
            <a:ext cx="2479964" cy="217291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6723" y="4336640"/>
            <a:ext cx="3770341" cy="218639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Zoonotic Disease &amp; The Public </a:t>
            </a:r>
            <a:endParaRPr/>
          </a:p>
        </p:txBody>
      </p:sp>
      <p:sp>
        <p:nvSpPr>
          <p:cNvPr id="450" name="Shape 450"/>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800"/>
              <a:buNone/>
            </a:pPr>
            <a:r>
              <a:rPr lang="en-US" b="0" i="0" u="none" strike="noStrike" cap="none" dirty="0">
                <a:solidFill>
                  <a:schemeClr val="dk1"/>
                </a:solidFill>
                <a:latin typeface="Times New Roman"/>
                <a:ea typeface="Times New Roman"/>
                <a:cs typeface="Times New Roman"/>
                <a:sym typeface="Times New Roman"/>
              </a:rPr>
              <a:t>Farmers and people with animals willingly take this risk BUT the public is not always aware </a:t>
            </a:r>
            <a:endParaRPr sz="3600" dirty="0"/>
          </a:p>
          <a:p>
            <a:pPr marL="742950" marR="0" lvl="1" indent="-28575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Heathy people may show minimal signs and symptoms, however these diseases can be deadly for young children and anyone with a suppressed immune system</a:t>
            </a:r>
            <a:endParaRPr dirty="0"/>
          </a:p>
          <a:p>
            <a:pPr marL="742950" marR="0" lvl="1" indent="-28575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Our job is to make sure they are aware of these risks</a:t>
            </a:r>
            <a:endParaRPr dirty="0"/>
          </a:p>
        </p:txBody>
      </p:sp>
      <p:sp>
        <p:nvSpPr>
          <p:cNvPr id="451" name="Shape 451"/>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963" y="4120192"/>
            <a:ext cx="3345873" cy="223615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Times New Roman"/>
              <a:buNone/>
            </a:pPr>
            <a:r>
              <a:rPr lang="en-US" sz="3959" b="0" i="0" u="none" strike="noStrike" cap="none">
                <a:solidFill>
                  <a:schemeClr val="lt1"/>
                </a:solidFill>
                <a:latin typeface="Times New Roman"/>
                <a:ea typeface="Times New Roman"/>
                <a:cs typeface="Times New Roman"/>
                <a:sym typeface="Times New Roman"/>
              </a:rPr>
              <a:t>Well if all this is true.. Why haven’t I gotten sick? </a:t>
            </a:r>
            <a:endParaRPr/>
          </a:p>
        </p:txBody>
      </p:sp>
      <p:sp>
        <p:nvSpPr>
          <p:cNvPr id="460" name="Shape 460"/>
          <p:cNvSpPr txBox="1">
            <a:spLocks noGrp="1"/>
          </p:cNvSpPr>
          <p:nvPr>
            <p:ph type="body" idx="1"/>
          </p:nvPr>
        </p:nvSpPr>
        <p:spPr>
          <a:xfrm>
            <a:off x="457200" y="1600200"/>
            <a:ext cx="8229600" cy="4572000"/>
          </a:xfrm>
          <a:prstGeom prst="rect">
            <a:avLst/>
          </a:prstGeom>
          <a:noFill/>
          <a:ln>
            <a:noFill/>
          </a:ln>
        </p:spPr>
        <p:txBody>
          <a:bodyPr spcFirstLastPara="1" wrap="square" lIns="91425" tIns="45700" rIns="91425" bIns="45700" anchor="t" anchorCtr="0">
            <a:noAutofit/>
          </a:bodyPr>
          <a:lstStyle/>
          <a:p>
            <a:pPr marL="109728" marR="0" lvl="0" indent="0" algn="ctr" rtl="0">
              <a:spcBef>
                <a:spcPts val="0"/>
              </a:spcBef>
              <a:spcAft>
                <a:spcPts val="0"/>
              </a:spcAft>
              <a:buClr>
                <a:schemeClr val="dk1"/>
              </a:buClr>
              <a:buSzPts val="4000"/>
              <a:buFont typeface="Arial"/>
              <a:buNone/>
            </a:pPr>
            <a:r>
              <a:rPr lang="en-US" sz="4000" b="0" i="0" u="none" strike="noStrike" cap="none" dirty="0">
                <a:solidFill>
                  <a:schemeClr val="dk1"/>
                </a:solidFill>
                <a:latin typeface="Times New Roman"/>
                <a:ea typeface="Times New Roman"/>
                <a:cs typeface="Times New Roman"/>
                <a:sym typeface="Times New Roman"/>
              </a:rPr>
              <a:t>How many times have you had diarrhea and not known why? </a:t>
            </a:r>
            <a:endParaRPr dirty="0"/>
          </a:p>
          <a:p>
            <a:pPr marL="1081278" marR="0" lvl="1" indent="-57150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Signs and symptoms are often overlooked in healthy people (less likely to experience severe symptoms)</a:t>
            </a:r>
            <a:endParaRPr dirty="0"/>
          </a:p>
          <a:p>
            <a:pPr marL="1081278" marR="0" lvl="1" indent="-571500" algn="l" rtl="0">
              <a:spcBef>
                <a:spcPts val="560"/>
              </a:spcBef>
              <a:spcAft>
                <a:spcPts val="0"/>
              </a:spcAft>
              <a:buClr>
                <a:schemeClr val="dk1"/>
              </a:buClr>
              <a:buSzPts val="2800"/>
              <a:buFont typeface="Arial" charset="0"/>
              <a:buChar char="–"/>
            </a:pPr>
            <a:r>
              <a:rPr lang="en-US" sz="2800" b="0" i="0" u="none" strike="noStrike" cap="none" dirty="0">
                <a:solidFill>
                  <a:schemeClr val="dk1"/>
                </a:solidFill>
                <a:latin typeface="Times New Roman"/>
                <a:ea typeface="Times New Roman"/>
                <a:cs typeface="Times New Roman"/>
                <a:sym typeface="Times New Roman"/>
              </a:rPr>
              <a:t>Only way to know for sure is by a fecal test </a:t>
            </a:r>
          </a:p>
          <a:p>
            <a:pPr marL="1081278" marR="0" lvl="1" indent="-571500" algn="l" rtl="0">
              <a:spcBef>
                <a:spcPts val="560"/>
              </a:spcBef>
              <a:spcAft>
                <a:spcPts val="0"/>
              </a:spcAft>
              <a:buClr>
                <a:schemeClr val="dk1"/>
              </a:buClr>
              <a:buSzPts val="2800"/>
              <a:buFont typeface="Arial" charset="0"/>
              <a:buChar char="–"/>
            </a:pPr>
            <a:r>
              <a:rPr lang="en-US" sz="2800" b="0" i="0" u="none" strike="noStrike" cap="none" dirty="0">
                <a:solidFill>
                  <a:schemeClr val="dk1"/>
                </a:solidFill>
                <a:latin typeface="Times New Roman"/>
                <a:ea typeface="Times New Roman"/>
                <a:cs typeface="Times New Roman"/>
                <a:sym typeface="Times New Roman"/>
              </a:rPr>
              <a:t>Biggest risk is with people who have underdeveloped/challenged immune systems </a:t>
            </a:r>
            <a:endParaRPr dirty="0"/>
          </a:p>
          <a:p>
            <a:pPr marL="681228" marR="0" lvl="0" indent="-317500" algn="l" rtl="0">
              <a:spcBef>
                <a:spcPts val="800"/>
              </a:spcBef>
              <a:spcAft>
                <a:spcPts val="0"/>
              </a:spcAft>
              <a:buClr>
                <a:schemeClr val="dk1"/>
              </a:buClr>
              <a:buSzPts val="4000"/>
              <a:buFont typeface="Arial"/>
              <a:buNone/>
            </a:pPr>
            <a:endParaRPr sz="40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
                                            <p:txEl>
                                              <p:pRg st="0" end="0"/>
                                            </p:txEl>
                                          </p:spTgt>
                                        </p:tgtEl>
                                        <p:attrNameLst>
                                          <p:attrName>style.visibility</p:attrName>
                                        </p:attrNameLst>
                                      </p:cBhvr>
                                      <p:to>
                                        <p:strVal val="visible"/>
                                      </p:to>
                                    </p:set>
                                    <p:anim calcmode="lin" valueType="num">
                                      <p:cBhvr additive="base">
                                        <p:cTn id="7" dur="500"/>
                                        <p:tgtEl>
                                          <p:spTgt spid="4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0">
                                            <p:txEl>
                                              <p:pRg st="1" end="1"/>
                                            </p:txEl>
                                          </p:spTgt>
                                        </p:tgtEl>
                                        <p:attrNameLst>
                                          <p:attrName>style.visibility</p:attrName>
                                        </p:attrNameLst>
                                      </p:cBhvr>
                                      <p:to>
                                        <p:strVal val="visible"/>
                                      </p:to>
                                    </p:set>
                                    <p:anim calcmode="lin" valueType="num">
                                      <p:cBhvr additive="base">
                                        <p:cTn id="12" dur="500"/>
                                        <p:tgtEl>
                                          <p:spTgt spid="4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60">
                                            <p:txEl>
                                              <p:pRg st="2" end="2"/>
                                            </p:txEl>
                                          </p:spTgt>
                                        </p:tgtEl>
                                        <p:attrNameLst>
                                          <p:attrName>style.visibility</p:attrName>
                                        </p:attrNameLst>
                                      </p:cBhvr>
                                      <p:to>
                                        <p:strVal val="visible"/>
                                      </p:to>
                                    </p:set>
                                    <p:anim calcmode="lin" valueType="num">
                                      <p:cBhvr additive="base">
                                        <p:cTn id="17" dur="500"/>
                                        <p:tgtEl>
                                          <p:spTgt spid="4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60">
                                            <p:txEl>
                                              <p:pRg st="3" end="3"/>
                                            </p:txEl>
                                          </p:spTgt>
                                        </p:tgtEl>
                                        <p:attrNameLst>
                                          <p:attrName>style.visibility</p:attrName>
                                        </p:attrNameLst>
                                      </p:cBhvr>
                                      <p:to>
                                        <p:strVal val="visible"/>
                                      </p:to>
                                    </p:set>
                                    <p:anim calcmode="lin" valueType="num">
                                      <p:cBhvr additive="base">
                                        <p:cTn id="22" dur="500"/>
                                        <p:tgtEl>
                                          <p:spTgt spid="46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Biosecurity: ”What” and “Why”</a:t>
            </a:r>
            <a:endParaRPr/>
          </a:p>
        </p:txBody>
      </p:sp>
      <p:sp>
        <p:nvSpPr>
          <p:cNvPr id="467" name="Shape 467"/>
          <p:cNvSpPr txBox="1">
            <a:spLocks noGrp="1"/>
          </p:cNvSpPr>
          <p:nvPr>
            <p:ph type="body" idx="1"/>
          </p:nvPr>
        </p:nvSpPr>
        <p:spPr>
          <a:xfrm>
            <a:off x="304800" y="1524000"/>
            <a:ext cx="8700052"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Times New Roman"/>
                <a:ea typeface="Times New Roman"/>
                <a:cs typeface="Times New Roman"/>
                <a:sym typeface="Times New Roman"/>
              </a:rPr>
              <a:t>Biosecurity is a set of protocols to help prevent the introduction and spread of disease </a:t>
            </a:r>
          </a:p>
          <a:p>
            <a:pPr marL="971550" lvl="1" indent="-514350">
              <a:spcBef>
                <a:spcPts val="0"/>
              </a:spcBef>
              <a:buSzPts val="2400"/>
              <a:buFont typeface="+mj-lt"/>
              <a:buAutoNum type="arabicPeriod"/>
            </a:pPr>
            <a:r>
              <a:rPr lang="en-US" dirty="0"/>
              <a:t>Keeping diseases from entering an area </a:t>
            </a:r>
          </a:p>
          <a:p>
            <a:pPr marL="971550" lvl="1" indent="-514350">
              <a:spcBef>
                <a:spcPts val="0"/>
              </a:spcBef>
              <a:buSzPts val="2400"/>
              <a:buFont typeface="+mj-lt"/>
              <a:buAutoNum type="arabicPeriod"/>
            </a:pPr>
            <a:r>
              <a:rPr lang="en-US" dirty="0"/>
              <a:t>Preventing disease from spreading to other locations </a:t>
            </a:r>
            <a:endParaRPr dirty="0"/>
          </a:p>
          <a:p>
            <a:pPr marL="742950" marR="0" lvl="1" indent="-285750" algn="l" rtl="0">
              <a:spcBef>
                <a:spcPts val="400"/>
              </a:spcBef>
              <a:spcAft>
                <a:spcPts val="0"/>
              </a:spcAft>
              <a:buClr>
                <a:schemeClr val="dk1"/>
              </a:buClr>
              <a:buSzPts val="2000"/>
              <a:buFont typeface="Arial"/>
              <a:buChar char="–"/>
            </a:pPr>
            <a:r>
              <a:rPr lang="en-US" sz="2000" b="0" i="0" u="none" strike="noStrike" cap="none" dirty="0">
                <a:solidFill>
                  <a:schemeClr val="dk1"/>
                </a:solidFill>
                <a:latin typeface="Times New Roman"/>
                <a:ea typeface="Times New Roman"/>
                <a:cs typeface="Times New Roman"/>
                <a:sym typeface="Times New Roman"/>
              </a:rPr>
              <a:t>Keeps your own herd safe from the introduction of new pathogens</a:t>
            </a:r>
            <a:endParaRPr dirty="0"/>
          </a:p>
          <a:p>
            <a:pPr marL="742950" marR="0" lvl="1" indent="-285750" algn="l" rtl="0">
              <a:spcBef>
                <a:spcPts val="400"/>
              </a:spcBef>
              <a:spcAft>
                <a:spcPts val="0"/>
              </a:spcAft>
              <a:buClr>
                <a:schemeClr val="dk1"/>
              </a:buClr>
              <a:buSzPts val="2000"/>
              <a:buFont typeface="Arial"/>
              <a:buChar char="–"/>
            </a:pPr>
            <a:r>
              <a:rPr lang="en-US" sz="2000" b="0" i="0" u="none" strike="noStrike" cap="none" dirty="0">
                <a:solidFill>
                  <a:schemeClr val="dk1"/>
                </a:solidFill>
                <a:latin typeface="Times New Roman"/>
                <a:ea typeface="Times New Roman"/>
                <a:cs typeface="Times New Roman"/>
                <a:sym typeface="Times New Roman"/>
              </a:rPr>
              <a:t>Helps minimize the spread of existing pathogens</a:t>
            </a:r>
            <a:endParaRPr dirty="0"/>
          </a:p>
          <a:p>
            <a:pPr marL="742950" marR="0" lvl="1" indent="-285750" algn="l" rtl="0">
              <a:spcBef>
                <a:spcPts val="400"/>
              </a:spcBef>
              <a:spcAft>
                <a:spcPts val="0"/>
              </a:spcAft>
              <a:buClr>
                <a:schemeClr val="dk1"/>
              </a:buClr>
              <a:buSzPts val="2000"/>
              <a:buFont typeface="Arial"/>
              <a:buChar char="–"/>
            </a:pPr>
            <a:r>
              <a:rPr lang="en-US" sz="2000" b="0" i="0" u="none" strike="noStrike" cap="none" dirty="0">
                <a:solidFill>
                  <a:schemeClr val="dk1"/>
                </a:solidFill>
                <a:latin typeface="Times New Roman"/>
                <a:ea typeface="Times New Roman"/>
                <a:cs typeface="Times New Roman"/>
                <a:sym typeface="Times New Roman"/>
              </a:rPr>
              <a:t>Helps prevent sickness from spreading TO or FROM humans and animals</a:t>
            </a:r>
            <a:endParaRPr dirty="0"/>
          </a:p>
        </p:txBody>
      </p:sp>
      <p:pic>
        <p:nvPicPr>
          <p:cNvPr id="468" name="Shape 468"/>
          <p:cNvPicPr preferRelativeResize="0"/>
          <p:nvPr/>
        </p:nvPicPr>
        <p:blipFill rotWithShape="1">
          <a:blip r:embed="rId3">
            <a:alphaModFix/>
          </a:blip>
          <a:srcRect/>
          <a:stretch/>
        </p:blipFill>
        <p:spPr>
          <a:xfrm>
            <a:off x="990600" y="4253948"/>
            <a:ext cx="7162800" cy="2526654"/>
          </a:xfrm>
          <a:prstGeom prst="rect">
            <a:avLst/>
          </a:prstGeom>
          <a:noFill/>
          <a:ln>
            <a:noFill/>
          </a:ln>
        </p:spPr>
      </p:pic>
      <p:sp>
        <p:nvSpPr>
          <p:cNvPr id="469" name="Shape 469"/>
          <p:cNvSpPr txBox="1"/>
          <p:nvPr/>
        </p:nvSpPr>
        <p:spPr>
          <a:xfrm>
            <a:off x="2375452" y="6629302"/>
            <a:ext cx="56388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dk1"/>
                </a:solidFill>
                <a:latin typeface="Times New Roman"/>
                <a:ea typeface="Times New Roman"/>
                <a:cs typeface="Times New Roman"/>
                <a:sym typeface="Times New Roman"/>
              </a:rPr>
              <a:t>http://www.thepoultrysite.com/poultrynews/29797/frequently-forgotten-measures-to-maintain-biosecurity-on-farms/</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256432" y="318052"/>
            <a:ext cx="8554936" cy="6327499"/>
          </a:xfrm>
          <a:prstGeom prst="rect">
            <a:avLst/>
          </a:prstGeom>
        </p:spPr>
      </p:pic>
    </p:spTree>
    <p:extLst>
      <p:ext uri="{BB962C8B-B14F-4D97-AF65-F5344CB8AC3E}">
        <p14:creationId xmlns:p14="http://schemas.microsoft.com/office/powerpoint/2010/main" val="629089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Biosecurity at the Farm</a:t>
            </a:r>
            <a:endParaRPr/>
          </a:p>
        </p:txBody>
      </p:sp>
      <p:sp>
        <p:nvSpPr>
          <p:cNvPr id="476" name="Shape 476"/>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Visitors can carry pathogens inside of the farm on their clothes, boots, their own bodies, or even their vehicles.</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Clean boots and clothes</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Sick?  Stay out of the barn!</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Wash hands both before and after </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Don’t share equipment with your neighbor (fomites)</a:t>
            </a:r>
            <a:endParaRPr dirty="0"/>
          </a:p>
        </p:txBody>
      </p:sp>
      <p:pic>
        <p:nvPicPr>
          <p:cNvPr id="477" name="Shape 477"/>
          <p:cNvPicPr preferRelativeResize="0"/>
          <p:nvPr/>
        </p:nvPicPr>
        <p:blipFill rotWithShape="1">
          <a:blip r:embed="rId3">
            <a:alphaModFix/>
          </a:blip>
          <a:srcRect/>
          <a:stretch/>
        </p:blipFill>
        <p:spPr>
          <a:xfrm>
            <a:off x="6248400" y="2819400"/>
            <a:ext cx="2260600" cy="1695450"/>
          </a:xfrm>
          <a:prstGeom prst="rect">
            <a:avLst/>
          </a:prstGeom>
          <a:noFill/>
          <a:ln>
            <a:noFill/>
          </a:ln>
        </p:spPr>
      </p:pic>
      <p:sp>
        <p:nvSpPr>
          <p:cNvPr id="478" name="Shape 478"/>
          <p:cNvSpPr txBox="1"/>
          <p:nvPr/>
        </p:nvSpPr>
        <p:spPr>
          <a:xfrm>
            <a:off x="5715000" y="2590800"/>
            <a:ext cx="381000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https://nationalsafetysigns.com.au/safety-signs/farm-bio-hazard-sign-en32202/</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Biosecurity at the Fair </a:t>
            </a:r>
            <a:endParaRPr/>
          </a:p>
        </p:txBody>
      </p:sp>
      <p:sp>
        <p:nvSpPr>
          <p:cNvPr id="484" name="Shape 484"/>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720"/>
              <a:buFont typeface="Arial"/>
              <a:buChar char="•"/>
            </a:pPr>
            <a:r>
              <a:rPr lang="en-US" sz="2720" b="0" i="0" u="none" strike="noStrike" cap="none" dirty="0">
                <a:solidFill>
                  <a:schemeClr val="dk1"/>
                </a:solidFill>
                <a:latin typeface="Times New Roman"/>
                <a:ea typeface="Times New Roman"/>
                <a:cs typeface="Times New Roman"/>
                <a:sym typeface="Times New Roman"/>
              </a:rPr>
              <a:t>Fairs are educational and fun BUT can be high risk for both animals and people without proper biosecurity</a:t>
            </a:r>
            <a:endParaRPr dirty="0"/>
          </a:p>
          <a:p>
            <a:pPr marL="742950" marR="0" lvl="1" indent="-285750" algn="l" rtl="0">
              <a:lnSpc>
                <a:spcPct val="80000"/>
              </a:lnSpc>
              <a:spcBef>
                <a:spcPts val="476"/>
              </a:spcBef>
              <a:spcAft>
                <a:spcPts val="0"/>
              </a:spcAft>
              <a:buClr>
                <a:schemeClr val="dk1"/>
              </a:buClr>
              <a:buSzPts val="2380"/>
              <a:buFont typeface="Arial"/>
              <a:buChar char="–"/>
            </a:pPr>
            <a:r>
              <a:rPr lang="en-US" sz="2380" b="0" i="0" u="none" strike="noStrike" cap="none" dirty="0">
                <a:solidFill>
                  <a:schemeClr val="dk1"/>
                </a:solidFill>
                <a:latin typeface="Times New Roman"/>
                <a:ea typeface="Times New Roman"/>
                <a:cs typeface="Times New Roman"/>
                <a:sym typeface="Times New Roman"/>
              </a:rPr>
              <a:t>People can get sick from your animals, or your animals can get sick from people </a:t>
            </a:r>
            <a:endParaRPr dirty="0"/>
          </a:p>
          <a:p>
            <a:pPr marL="342900" marR="0" lvl="0" indent="-342900" algn="l" rtl="0">
              <a:lnSpc>
                <a:spcPct val="80000"/>
              </a:lnSpc>
              <a:spcBef>
                <a:spcPts val="544"/>
              </a:spcBef>
              <a:spcAft>
                <a:spcPts val="0"/>
              </a:spcAft>
              <a:buClr>
                <a:schemeClr val="dk1"/>
              </a:buClr>
              <a:buSzPts val="2720"/>
              <a:buFont typeface="Arial"/>
              <a:buChar char="•"/>
            </a:pPr>
            <a:r>
              <a:rPr lang="en-US" sz="2720" b="0" i="0" u="none" strike="noStrike" cap="none" dirty="0">
                <a:solidFill>
                  <a:schemeClr val="dk1"/>
                </a:solidFill>
                <a:latin typeface="Times New Roman"/>
                <a:ea typeface="Times New Roman"/>
                <a:cs typeface="Times New Roman"/>
                <a:sym typeface="Times New Roman"/>
              </a:rPr>
              <a:t>Encourage healthy interactions between animals and people</a:t>
            </a:r>
            <a:endParaRPr dirty="0"/>
          </a:p>
          <a:p>
            <a:pPr marL="742950" lvl="1" indent="-285750">
              <a:lnSpc>
                <a:spcPct val="80000"/>
              </a:lnSpc>
              <a:spcBef>
                <a:spcPts val="476"/>
              </a:spcBef>
              <a:buSzPts val="2380"/>
            </a:pPr>
            <a:r>
              <a:rPr lang="en-US" sz="2400" dirty="0"/>
              <a:t>Ask people to wash their hands before and after handling your animals (touching different animals back to back can spread disease from other farms to yours)</a:t>
            </a:r>
          </a:p>
          <a:p>
            <a:pPr marL="742950" lvl="1" indent="-285750">
              <a:lnSpc>
                <a:spcPct val="80000"/>
              </a:lnSpc>
              <a:spcBef>
                <a:spcPts val="476"/>
              </a:spcBef>
              <a:buSzPts val="2380"/>
            </a:pPr>
            <a:r>
              <a:rPr lang="en-US" sz="2400" b="0" i="0" u="none" strike="noStrike" cap="none" dirty="0">
                <a:solidFill>
                  <a:schemeClr val="dk1"/>
                </a:solidFill>
                <a:latin typeface="Times New Roman"/>
                <a:ea typeface="Times New Roman"/>
                <a:cs typeface="Times New Roman"/>
                <a:sym typeface="Times New Roman"/>
              </a:rPr>
              <a:t>Discourage kissing animals, driving strollers through barns, using pacifiers that could be dropped, etc.</a:t>
            </a:r>
            <a:endParaRPr lang="en-US" sz="2380" b="0" i="0" u="none" strike="noStrike" cap="none" dirty="0">
              <a:solidFill>
                <a:schemeClr val="dk1"/>
              </a:solidFill>
              <a:latin typeface="Times New Roman"/>
              <a:ea typeface="Times New Roman"/>
              <a:cs typeface="Times New Roman"/>
              <a:sym typeface="Times New Roman"/>
            </a:endParaRPr>
          </a:p>
          <a:p>
            <a:pPr marL="342900" marR="0" lvl="0" indent="-342900" algn="l" rtl="0">
              <a:lnSpc>
                <a:spcPct val="80000"/>
              </a:lnSpc>
              <a:spcBef>
                <a:spcPts val="544"/>
              </a:spcBef>
              <a:spcAft>
                <a:spcPts val="0"/>
              </a:spcAft>
              <a:buClr>
                <a:schemeClr val="dk1"/>
              </a:buClr>
              <a:buSzPts val="2720"/>
              <a:buFont typeface="Arial"/>
              <a:buChar char="•"/>
            </a:pPr>
            <a:r>
              <a:rPr lang="en-US" sz="2720" b="0" i="0" u="none" strike="noStrike" cap="none" dirty="0">
                <a:solidFill>
                  <a:schemeClr val="dk1"/>
                </a:solidFill>
                <a:latin typeface="Times New Roman"/>
                <a:ea typeface="Times New Roman"/>
                <a:cs typeface="Times New Roman"/>
                <a:sym typeface="Times New Roman"/>
              </a:rPr>
              <a:t>Keep human eating areas away from manure storage and animal areas </a:t>
            </a:r>
            <a:endParaRPr dirty="0"/>
          </a:p>
          <a:p>
            <a:pPr marL="0" indent="0" algn="ctr">
              <a:lnSpc>
                <a:spcPct val="80000"/>
              </a:lnSpc>
              <a:spcBef>
                <a:spcPts val="476"/>
              </a:spcBef>
              <a:buSzPts val="2380"/>
              <a:buNone/>
            </a:pPr>
            <a:r>
              <a:rPr lang="en-US" b="1" i="0" u="none" strike="noStrike" cap="none" dirty="0">
                <a:solidFill>
                  <a:schemeClr val="dk1"/>
                </a:solidFill>
                <a:sym typeface="Times New Roman"/>
              </a:rPr>
              <a:t>Use signage for those you cannot speak to directly</a:t>
            </a:r>
            <a:endParaRPr sz="40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Biosecurity at the Fair cont. </a:t>
            </a:r>
            <a:endParaRPr/>
          </a:p>
        </p:txBody>
      </p:sp>
      <p:sp>
        <p:nvSpPr>
          <p:cNvPr id="490" name="Shape 490"/>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Do not share equipment with other farms</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Even healthy animals can pass pathogens </a:t>
            </a:r>
            <a:endParaRPr dirty="0"/>
          </a:p>
          <a:p>
            <a:pPr marL="342900" marR="0" lvl="0" indent="-342900" algn="l" rtl="0">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Keep your area clean and organized </a:t>
            </a:r>
            <a:endParaRPr dirty="0"/>
          </a:p>
          <a:p>
            <a:pPr marL="342900" marR="0" lvl="0" indent="-342900" algn="l" rtl="0">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Separate any animals who appear to possibly be sick </a:t>
            </a:r>
            <a:endParaRPr dirty="0"/>
          </a:p>
          <a:p>
            <a:pPr marL="342900" marR="0" lvl="0" indent="-342900" algn="l" rtl="0">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Never bring any animals that you suspect are ill </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463" y="4766097"/>
            <a:ext cx="3803073" cy="17569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dirty="0">
                <a:solidFill>
                  <a:schemeClr val="lt1"/>
                </a:solidFill>
                <a:latin typeface="Times New Roman"/>
                <a:ea typeface="Times New Roman"/>
                <a:cs typeface="Times New Roman"/>
                <a:sym typeface="Times New Roman"/>
              </a:rPr>
              <a:t>Glossary</a:t>
            </a:r>
            <a:endParaRPr dirty="0"/>
          </a:p>
        </p:txBody>
      </p:sp>
      <p:sp>
        <p:nvSpPr>
          <p:cNvPr id="101" name="Shape 101"/>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400"/>
              </a:spcBef>
              <a:buSzPts val="2000"/>
            </a:pPr>
            <a:r>
              <a:rPr lang="en-US" sz="1800" b="1" dirty="0"/>
              <a:t>Enteric disease </a:t>
            </a:r>
            <a:r>
              <a:rPr lang="en-US" sz="1800" dirty="0"/>
              <a:t>– stomach illnesses caused by germs that enter the body through the mouth</a:t>
            </a:r>
          </a:p>
          <a:p>
            <a:pPr marL="342900" indent="-342900">
              <a:lnSpc>
                <a:spcPct val="80000"/>
              </a:lnSpc>
              <a:spcBef>
                <a:spcPts val="400"/>
              </a:spcBef>
              <a:buSzPts val="2000"/>
            </a:pPr>
            <a:r>
              <a:rPr lang="en-US" sz="1800" b="1" dirty="0"/>
              <a:t>Feces/fecal </a:t>
            </a:r>
            <a:r>
              <a:rPr lang="en-US" sz="1800" dirty="0"/>
              <a:t>– bodily waste or poop</a:t>
            </a:r>
          </a:p>
          <a:p>
            <a:pPr marL="342900" indent="-342900">
              <a:lnSpc>
                <a:spcPct val="80000"/>
              </a:lnSpc>
              <a:spcBef>
                <a:spcPts val="400"/>
              </a:spcBef>
              <a:buSzPts val="2000"/>
            </a:pPr>
            <a:r>
              <a:rPr lang="en-US" sz="1800" b="1" dirty="0"/>
              <a:t>Fomite</a:t>
            </a:r>
            <a:r>
              <a:rPr lang="en-US" sz="1800" dirty="0"/>
              <a:t>: a nonliving object that can carry and spread germs</a:t>
            </a:r>
          </a:p>
          <a:p>
            <a:pPr marL="342900" indent="-342900">
              <a:lnSpc>
                <a:spcPct val="80000"/>
              </a:lnSpc>
              <a:spcBef>
                <a:spcPts val="400"/>
              </a:spcBef>
              <a:buSzPts val="2000"/>
            </a:pPr>
            <a:r>
              <a:rPr lang="en-US" sz="1800" b="1" dirty="0"/>
              <a:t>Host</a:t>
            </a:r>
            <a:r>
              <a:rPr lang="en-US" sz="1800" dirty="0"/>
              <a:t> – a living animal or plant that provides food or shelter for another</a:t>
            </a:r>
          </a:p>
          <a:p>
            <a:pPr marL="342900" lvl="0" indent="-342900">
              <a:lnSpc>
                <a:spcPct val="80000"/>
              </a:lnSpc>
              <a:spcBef>
                <a:spcPts val="400"/>
              </a:spcBef>
              <a:buSzPts val="2000"/>
            </a:pPr>
            <a:r>
              <a:rPr lang="en-US" sz="1800" b="1" dirty="0"/>
              <a:t>Immunity</a:t>
            </a:r>
            <a:r>
              <a:rPr lang="en-US" sz="1800" dirty="0"/>
              <a:t> – the natural ability of a human or animal to prevent or avoid illness</a:t>
            </a:r>
            <a:endParaRPr lang="en-US" sz="2800" dirty="0"/>
          </a:p>
          <a:p>
            <a:pPr marL="342900" lvl="0" indent="-342900">
              <a:lnSpc>
                <a:spcPct val="80000"/>
              </a:lnSpc>
              <a:spcBef>
                <a:spcPts val="400"/>
              </a:spcBef>
              <a:buSzPts val="2000"/>
            </a:pPr>
            <a:r>
              <a:rPr lang="en-US" sz="1800" b="1" dirty="0"/>
              <a:t>Immunocompromised/Immunosuppressed</a:t>
            </a:r>
            <a:r>
              <a:rPr lang="en-US" sz="1800" dirty="0"/>
              <a:t> – a person or animal with a weak immune system, making them more likely to get sick</a:t>
            </a:r>
            <a:endParaRPr lang="en-US" sz="1800" b="1" dirty="0"/>
          </a:p>
          <a:p>
            <a:pPr marL="342900" indent="-342900">
              <a:lnSpc>
                <a:spcPct val="80000"/>
              </a:lnSpc>
              <a:spcBef>
                <a:spcPts val="400"/>
              </a:spcBef>
              <a:buSzPts val="2000"/>
            </a:pPr>
            <a:r>
              <a:rPr lang="en-US" sz="1800" b="1" dirty="0"/>
              <a:t>Incubation period </a:t>
            </a:r>
            <a:r>
              <a:rPr lang="en-US" sz="1800" dirty="0"/>
              <a:t>–  the time between when a human or animal is exposed to a germ and when they get sick</a:t>
            </a:r>
          </a:p>
          <a:p>
            <a:pPr marL="342900" indent="-342900">
              <a:lnSpc>
                <a:spcPct val="80000"/>
              </a:lnSpc>
              <a:spcBef>
                <a:spcPts val="400"/>
              </a:spcBef>
              <a:buSzPts val="2000"/>
            </a:pPr>
            <a:r>
              <a:rPr lang="en-US" sz="1800" b="1" dirty="0"/>
              <a:t>Lethargy</a:t>
            </a:r>
            <a:r>
              <a:rPr lang="en-US" sz="1800" dirty="0"/>
              <a:t> – a lack of energy</a:t>
            </a:r>
          </a:p>
          <a:p>
            <a:pPr marL="342900" indent="-342900">
              <a:lnSpc>
                <a:spcPct val="80000"/>
              </a:lnSpc>
              <a:spcBef>
                <a:spcPts val="400"/>
              </a:spcBef>
              <a:buSzPts val="2000"/>
            </a:pPr>
            <a:r>
              <a:rPr lang="en-US" sz="1800" b="1" dirty="0"/>
              <a:t>Mutation </a:t>
            </a:r>
            <a:r>
              <a:rPr lang="en-US" sz="1800" dirty="0"/>
              <a:t>– a change to the DNA or RNA</a:t>
            </a:r>
            <a:endParaRPr lang="en-US" sz="1800" b="1" i="0" u="none" strike="noStrike" cap="none" dirty="0">
              <a:solidFill>
                <a:schemeClr val="dk1"/>
              </a:solidFill>
              <a:latin typeface="Times New Roman"/>
              <a:ea typeface="Times New Roman"/>
              <a:cs typeface="Times New Roman"/>
              <a:sym typeface="Times New Roman"/>
            </a:endParaRPr>
          </a:p>
          <a:p>
            <a:pPr marL="342900" marR="0" lvl="0" indent="-342900" algn="l" rtl="0">
              <a:lnSpc>
                <a:spcPct val="80000"/>
              </a:lnSpc>
              <a:spcBef>
                <a:spcPts val="400"/>
              </a:spcBef>
              <a:spcAft>
                <a:spcPts val="0"/>
              </a:spcAft>
              <a:buClr>
                <a:schemeClr val="dk1"/>
              </a:buClr>
              <a:buSzPts val="2000"/>
              <a:buFont typeface="Arial"/>
              <a:buChar char="•"/>
            </a:pPr>
            <a:r>
              <a:rPr lang="en-US" sz="1800" b="1" i="0" u="none" strike="noStrike" cap="none" dirty="0">
                <a:solidFill>
                  <a:schemeClr val="dk1"/>
                </a:solidFill>
                <a:latin typeface="Times New Roman"/>
                <a:ea typeface="Times New Roman"/>
                <a:cs typeface="Times New Roman"/>
                <a:sym typeface="Times New Roman"/>
              </a:rPr>
              <a:t>Organism</a:t>
            </a:r>
            <a:r>
              <a:rPr lang="en-US" sz="1800" b="0" i="0" u="none" strike="noStrike" cap="none" dirty="0">
                <a:solidFill>
                  <a:schemeClr val="dk1"/>
                </a:solidFill>
                <a:latin typeface="Times New Roman"/>
                <a:ea typeface="Times New Roman"/>
                <a:cs typeface="Times New Roman"/>
                <a:sym typeface="Times New Roman"/>
              </a:rPr>
              <a:t> –</a:t>
            </a:r>
            <a:r>
              <a:rPr lang="en-US" sz="1800" b="1" i="0" u="none" strike="noStrike" cap="none" dirty="0">
                <a:solidFill>
                  <a:schemeClr val="dk1"/>
                </a:solidFill>
                <a:latin typeface="Times New Roman"/>
                <a:ea typeface="Times New Roman"/>
                <a:cs typeface="Times New Roman"/>
                <a:sym typeface="Times New Roman"/>
              </a:rPr>
              <a:t> </a:t>
            </a:r>
            <a:r>
              <a:rPr lang="en-US" sz="1800" b="0" i="0" u="none" strike="noStrike" cap="none" dirty="0">
                <a:solidFill>
                  <a:schemeClr val="dk1"/>
                </a:solidFill>
                <a:latin typeface="Times New Roman"/>
                <a:ea typeface="Times New Roman"/>
                <a:cs typeface="Times New Roman"/>
                <a:sym typeface="Times New Roman"/>
              </a:rPr>
              <a:t>a living plant, animal, or cell</a:t>
            </a:r>
            <a:endParaRPr sz="2800" dirty="0"/>
          </a:p>
          <a:p>
            <a:pPr marL="342900" marR="0" lvl="0" indent="-342900" algn="l" rtl="0">
              <a:lnSpc>
                <a:spcPct val="80000"/>
              </a:lnSpc>
              <a:spcBef>
                <a:spcPts val="400"/>
              </a:spcBef>
              <a:spcAft>
                <a:spcPts val="0"/>
              </a:spcAft>
              <a:buClr>
                <a:schemeClr val="dk1"/>
              </a:buClr>
              <a:buSzPts val="2000"/>
              <a:buFont typeface="Arial"/>
              <a:buChar char="•"/>
            </a:pPr>
            <a:r>
              <a:rPr lang="en-US" sz="1800" b="1" i="0" u="none" strike="noStrike" cap="none" dirty="0">
                <a:solidFill>
                  <a:schemeClr val="dk1"/>
                </a:solidFill>
                <a:latin typeface="Times New Roman"/>
                <a:ea typeface="Times New Roman"/>
                <a:cs typeface="Times New Roman"/>
                <a:sym typeface="Times New Roman"/>
              </a:rPr>
              <a:t>Parasite</a:t>
            </a:r>
            <a:r>
              <a:rPr lang="en-US" sz="1800" b="0" i="0" u="none" strike="noStrike" cap="none" dirty="0">
                <a:solidFill>
                  <a:schemeClr val="dk1"/>
                </a:solidFill>
                <a:latin typeface="Times New Roman"/>
                <a:ea typeface="Times New Roman"/>
                <a:cs typeface="Times New Roman"/>
                <a:sym typeface="Times New Roman"/>
              </a:rPr>
              <a:t> – a germ that lives on or in a host and can cause harm</a:t>
            </a:r>
          </a:p>
          <a:p>
            <a:pPr marL="342900" indent="-342900">
              <a:lnSpc>
                <a:spcPct val="80000"/>
              </a:lnSpc>
              <a:spcBef>
                <a:spcPts val="400"/>
              </a:spcBef>
              <a:buSzPts val="2000"/>
            </a:pPr>
            <a:r>
              <a:rPr lang="en-US" sz="1800" b="1" dirty="0"/>
              <a:t>Pathogen</a:t>
            </a:r>
            <a:r>
              <a:rPr lang="en-US" sz="1800" dirty="0"/>
              <a:t> – germs that can cause illness</a:t>
            </a:r>
            <a:endParaRPr sz="2800" dirty="0"/>
          </a:p>
          <a:p>
            <a:pPr marL="342900" indent="-342900">
              <a:lnSpc>
                <a:spcPct val="80000"/>
              </a:lnSpc>
              <a:spcBef>
                <a:spcPts val="400"/>
              </a:spcBef>
              <a:buSzPts val="2000"/>
            </a:pPr>
            <a:r>
              <a:rPr lang="en-US" sz="1800" b="1" dirty="0"/>
              <a:t>Zoonotic diseases </a:t>
            </a:r>
            <a:r>
              <a:rPr lang="en-US" sz="1800" dirty="0"/>
              <a:t>– illnesses that can be spread between humans and animals</a:t>
            </a:r>
          </a:p>
          <a:p>
            <a:pPr marL="342900" marR="0" lvl="0" indent="-342900" algn="l" rtl="0">
              <a:lnSpc>
                <a:spcPct val="80000"/>
              </a:lnSpc>
              <a:spcBef>
                <a:spcPts val="400"/>
              </a:spcBef>
              <a:spcAft>
                <a:spcPts val="0"/>
              </a:spcAft>
              <a:buClr>
                <a:schemeClr val="dk1"/>
              </a:buClr>
              <a:buSzPts val="2000"/>
              <a:buFont typeface="Arial"/>
              <a:buChar char="•"/>
            </a:pPr>
            <a:endParaRPr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0" y="0"/>
            <a:ext cx="9144000" cy="11731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Quarantine </a:t>
            </a:r>
            <a:endParaRPr/>
          </a:p>
        </p:txBody>
      </p:sp>
      <p:sp>
        <p:nvSpPr>
          <p:cNvPr id="497" name="Shape 49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What is it? </a:t>
            </a:r>
            <a:endParaRPr dirty="0"/>
          </a:p>
        </p:txBody>
      </p:sp>
      <p:sp>
        <p:nvSpPr>
          <p:cNvPr id="498" name="Shape 49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Times New Roman"/>
                <a:ea typeface="Times New Roman"/>
                <a:cs typeface="Times New Roman"/>
                <a:sym typeface="Times New Roman"/>
              </a:rPr>
              <a:t>When is it necessary?</a:t>
            </a:r>
            <a:endParaRPr/>
          </a:p>
        </p:txBody>
      </p:sp>
      <p:sp>
        <p:nvSpPr>
          <p:cNvPr id="499" name="Shape 49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220"/>
              <a:buFont typeface="Arial"/>
              <a:buChar char="•"/>
            </a:pPr>
            <a:r>
              <a:rPr lang="en-US" sz="2000" b="0" i="0" u="none" strike="noStrike" cap="none" dirty="0">
                <a:solidFill>
                  <a:schemeClr val="dk1"/>
                </a:solidFill>
                <a:latin typeface="Times New Roman"/>
                <a:ea typeface="Times New Roman"/>
                <a:cs typeface="Times New Roman"/>
                <a:sym typeface="Times New Roman"/>
              </a:rPr>
              <a:t>Quarantine is the process of isolating an animal(s) to prevent the spread of disease between them and the main population. </a:t>
            </a:r>
            <a:endParaRPr sz="2000" dirty="0"/>
          </a:p>
          <a:p>
            <a:pPr marL="342900" marR="0" lvl="0" indent="-201930" algn="l" rtl="0">
              <a:lnSpc>
                <a:spcPct val="90000"/>
              </a:lnSpc>
              <a:spcBef>
                <a:spcPts val="444"/>
              </a:spcBef>
              <a:spcAft>
                <a:spcPts val="0"/>
              </a:spcAft>
              <a:buClr>
                <a:schemeClr val="dk1"/>
              </a:buClr>
              <a:buSzPts val="2220"/>
              <a:buFont typeface="Arial"/>
              <a:buNone/>
            </a:pPr>
            <a:endParaRPr lang="en-US" sz="2000" dirty="0"/>
          </a:p>
          <a:p>
            <a:pPr marL="342900" marR="0" lvl="0" indent="-201930" algn="l" rtl="0">
              <a:lnSpc>
                <a:spcPct val="90000"/>
              </a:lnSpc>
              <a:spcBef>
                <a:spcPts val="444"/>
              </a:spcBef>
              <a:spcAft>
                <a:spcPts val="0"/>
              </a:spcAft>
              <a:buClr>
                <a:schemeClr val="dk1"/>
              </a:buClr>
              <a:buSzPts val="2220"/>
              <a:buFont typeface="Arial"/>
              <a:buNone/>
            </a:pPr>
            <a:r>
              <a:rPr lang="en-US" b="1" dirty="0"/>
              <a:t>How do you do it?  </a:t>
            </a:r>
            <a:endParaRPr b="1" i="0" u="none" strike="noStrike" cap="none" dirty="0">
              <a:solidFill>
                <a:schemeClr val="dk1"/>
              </a:solidFill>
              <a:sym typeface="Times New Roman"/>
            </a:endParaRPr>
          </a:p>
          <a:p>
            <a:pPr marL="342900" marR="0" lvl="0" indent="-342900" algn="l" rtl="0">
              <a:lnSpc>
                <a:spcPct val="90000"/>
              </a:lnSpc>
              <a:spcBef>
                <a:spcPts val="444"/>
              </a:spcBef>
              <a:spcAft>
                <a:spcPts val="0"/>
              </a:spcAft>
              <a:buClr>
                <a:schemeClr val="dk1"/>
              </a:buClr>
              <a:buSzPts val="2220"/>
              <a:buFont typeface="Arial"/>
              <a:buChar char="•"/>
            </a:pPr>
            <a:r>
              <a:rPr lang="en-US" sz="2000" b="0" i="0" u="none" strike="noStrike" cap="none" dirty="0">
                <a:solidFill>
                  <a:schemeClr val="dk1"/>
                </a:solidFill>
                <a:latin typeface="Times New Roman"/>
                <a:ea typeface="Times New Roman"/>
                <a:cs typeface="Times New Roman"/>
                <a:sym typeface="Times New Roman"/>
              </a:rPr>
              <a:t>Animal must be completely separated. </a:t>
            </a:r>
            <a:endParaRPr sz="2000" dirty="0"/>
          </a:p>
          <a:p>
            <a:pPr marL="342900" marR="0" lvl="0" indent="-342900" algn="l" rtl="0">
              <a:lnSpc>
                <a:spcPct val="90000"/>
              </a:lnSpc>
              <a:spcBef>
                <a:spcPts val="444"/>
              </a:spcBef>
              <a:spcAft>
                <a:spcPts val="0"/>
              </a:spcAft>
              <a:buClr>
                <a:schemeClr val="dk1"/>
              </a:buClr>
              <a:buSzPts val="2220"/>
              <a:buFont typeface="Arial"/>
              <a:buChar char="•"/>
            </a:pPr>
            <a:r>
              <a:rPr lang="en-US" sz="2000" b="0" i="0" u="none" strike="noStrike" cap="none" dirty="0">
                <a:solidFill>
                  <a:schemeClr val="dk1"/>
                </a:solidFill>
                <a:latin typeface="Times New Roman"/>
                <a:ea typeface="Times New Roman"/>
                <a:cs typeface="Times New Roman"/>
                <a:sym typeface="Times New Roman"/>
              </a:rPr>
              <a:t>No shared equipment</a:t>
            </a:r>
            <a:endParaRPr sz="2000" dirty="0"/>
          </a:p>
          <a:p>
            <a:pPr marL="342900" marR="0" lvl="0" indent="-342900" algn="l" rtl="0">
              <a:lnSpc>
                <a:spcPct val="90000"/>
              </a:lnSpc>
              <a:spcBef>
                <a:spcPts val="444"/>
              </a:spcBef>
              <a:spcAft>
                <a:spcPts val="0"/>
              </a:spcAft>
              <a:buClr>
                <a:schemeClr val="dk1"/>
              </a:buClr>
              <a:buSzPts val="2220"/>
              <a:buFont typeface="Arial"/>
              <a:buChar char="•"/>
            </a:pPr>
            <a:r>
              <a:rPr lang="en-US" sz="2000" b="0" i="0" u="none" strike="noStrike" cap="none" dirty="0">
                <a:solidFill>
                  <a:schemeClr val="dk1"/>
                </a:solidFill>
                <a:sym typeface="Times New Roman"/>
              </a:rPr>
              <a:t>Change clothes and boots, wash hands after handling </a:t>
            </a:r>
          </a:p>
          <a:p>
            <a:pPr marL="342900" marR="0" lvl="0" indent="-342900" algn="l" rtl="0">
              <a:lnSpc>
                <a:spcPct val="90000"/>
              </a:lnSpc>
              <a:spcBef>
                <a:spcPts val="444"/>
              </a:spcBef>
              <a:spcAft>
                <a:spcPts val="0"/>
              </a:spcAft>
              <a:buClr>
                <a:schemeClr val="dk1"/>
              </a:buClr>
              <a:buSzPts val="2220"/>
              <a:buFont typeface="Arial"/>
              <a:buChar char="•"/>
            </a:pPr>
            <a:r>
              <a:rPr lang="en-US" sz="2000" dirty="0"/>
              <a:t>21 days is the recommended quarantine time to protect against the majority of diseases</a:t>
            </a:r>
            <a:endParaRPr sz="2000" dirty="0"/>
          </a:p>
        </p:txBody>
      </p:sp>
      <p:sp>
        <p:nvSpPr>
          <p:cNvPr id="500" name="Shape 50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200"/>
              <a:buFont typeface="Arial"/>
              <a:buChar char="•"/>
            </a:pPr>
            <a:r>
              <a:rPr lang="en-US" sz="2200" b="0" i="0" u="none" strike="noStrike" cap="none">
                <a:solidFill>
                  <a:schemeClr val="dk1"/>
                </a:solidFill>
                <a:latin typeface="Times New Roman"/>
                <a:ea typeface="Times New Roman"/>
                <a:cs typeface="Times New Roman"/>
                <a:sym typeface="Times New Roman"/>
              </a:rPr>
              <a:t>When an animal seems sick </a:t>
            </a:r>
            <a:endParaRPr/>
          </a:p>
          <a:p>
            <a:pPr marL="342900" marR="0" lvl="0" indent="-342900" algn="l" rtl="0">
              <a:spcBef>
                <a:spcPts val="440"/>
              </a:spcBef>
              <a:spcAft>
                <a:spcPts val="0"/>
              </a:spcAft>
              <a:buClr>
                <a:schemeClr val="dk1"/>
              </a:buClr>
              <a:buSzPts val="2200"/>
              <a:buFont typeface="Arial"/>
              <a:buChar char="•"/>
            </a:pPr>
            <a:r>
              <a:rPr lang="en-US" sz="2200" b="0" i="0" u="none" strike="noStrike" cap="none">
                <a:solidFill>
                  <a:schemeClr val="dk1"/>
                </a:solidFill>
                <a:latin typeface="Times New Roman"/>
                <a:ea typeface="Times New Roman"/>
                <a:cs typeface="Times New Roman"/>
                <a:sym typeface="Times New Roman"/>
              </a:rPr>
              <a:t>When you bring home a new animal</a:t>
            </a:r>
            <a:endParaRPr/>
          </a:p>
          <a:p>
            <a:pPr marL="342900" marR="0" lvl="0" indent="-342900" algn="l" rtl="0">
              <a:spcBef>
                <a:spcPts val="440"/>
              </a:spcBef>
              <a:spcAft>
                <a:spcPts val="0"/>
              </a:spcAft>
              <a:buClr>
                <a:schemeClr val="dk1"/>
              </a:buClr>
              <a:buSzPts val="2200"/>
              <a:buFont typeface="Arial"/>
              <a:buChar char="•"/>
            </a:pPr>
            <a:r>
              <a:rPr lang="en-US" sz="2200" b="0" i="0" u="none" strike="noStrike" cap="none">
                <a:solidFill>
                  <a:schemeClr val="dk1"/>
                </a:solidFill>
                <a:latin typeface="Times New Roman"/>
                <a:ea typeface="Times New Roman"/>
                <a:cs typeface="Times New Roman"/>
                <a:sym typeface="Times New Roman"/>
              </a:rPr>
              <a:t>When you bring back animals from the fair! </a:t>
            </a:r>
            <a:endParaRPr/>
          </a:p>
        </p:txBody>
      </p:sp>
      <p:pic>
        <p:nvPicPr>
          <p:cNvPr id="501" name="Shape 501"/>
          <p:cNvPicPr preferRelativeResize="0"/>
          <p:nvPr/>
        </p:nvPicPr>
        <p:blipFill rotWithShape="1">
          <a:blip r:embed="rId3">
            <a:alphaModFix/>
          </a:blip>
          <a:srcRect/>
          <a:stretch/>
        </p:blipFill>
        <p:spPr>
          <a:xfrm>
            <a:off x="5243512" y="4635044"/>
            <a:ext cx="2844800" cy="2133600"/>
          </a:xfrm>
          <a:prstGeom prst="rect">
            <a:avLst/>
          </a:prstGeom>
          <a:noFill/>
          <a:ln>
            <a:noFill/>
          </a:ln>
        </p:spPr>
      </p:pic>
      <p:sp>
        <p:nvSpPr>
          <p:cNvPr id="502" name="Shape 502"/>
          <p:cNvSpPr txBox="1"/>
          <p:nvPr/>
        </p:nvSpPr>
        <p:spPr>
          <a:xfrm>
            <a:off x="5243512" y="4419600"/>
            <a:ext cx="390048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dk1"/>
                </a:solidFill>
                <a:latin typeface="Times New Roman"/>
                <a:ea typeface="Times New Roman"/>
                <a:cs typeface="Times New Roman"/>
                <a:sym typeface="Times New Roman"/>
              </a:rPr>
              <a:t>http://www.biosecuritynovascotia.com/disease-emergency/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0" y="0"/>
            <a:ext cx="9144000" cy="6858000"/>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Questions?</a:t>
            </a:r>
            <a:endParaRPr/>
          </a:p>
        </p:txBody>
      </p:sp>
      <p:sp>
        <p:nvSpPr>
          <p:cNvPr id="508" name="Shape 508"/>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Careers in Public Health</a:t>
            </a:r>
            <a:endParaRPr/>
          </a:p>
        </p:txBody>
      </p:sp>
      <p:sp>
        <p:nvSpPr>
          <p:cNvPr id="515" name="Shape 515"/>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Public Health:  Promotes health through prevention</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Behavioral science/health education</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Biostatistics</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Environmental health</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Epidemiology</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Health services administration</a:t>
            </a:r>
          </a:p>
          <a:p>
            <a:pPr marL="742950" marR="0" lvl="1" indent="-285750" algn="l" rtl="0">
              <a:spcBef>
                <a:spcPts val="560"/>
              </a:spcBef>
              <a:spcAft>
                <a:spcPts val="0"/>
              </a:spcAft>
              <a:buClr>
                <a:schemeClr val="dk1"/>
              </a:buClr>
              <a:buSzPts val="2800"/>
              <a:buFont typeface="Arial"/>
              <a:buChar char="–"/>
            </a:pPr>
            <a:r>
              <a:rPr lang="en-US" dirty="0"/>
              <a:t>Informatics</a:t>
            </a:r>
            <a:endParaRPr dirty="0"/>
          </a:p>
          <a:p>
            <a:pPr marL="742950" marR="0" lvl="1" indent="-285750" algn="l" rtl="0">
              <a:spcBef>
                <a:spcPts val="560"/>
              </a:spcBef>
              <a:spcAft>
                <a:spcPts val="0"/>
              </a:spcAft>
              <a:buClr>
                <a:schemeClr val="dk1"/>
              </a:buClr>
              <a:buSzPts val="2800"/>
              <a:buFont typeface="Arial"/>
              <a:buChar char="–"/>
            </a:pPr>
            <a:r>
              <a:rPr lang="en-US" sz="2800" b="0" i="0" u="none" strike="noStrike" cap="none" dirty="0">
                <a:solidFill>
                  <a:schemeClr val="dk1"/>
                </a:solidFill>
                <a:latin typeface="Times New Roman"/>
                <a:ea typeface="Times New Roman"/>
                <a:cs typeface="Times New Roman"/>
                <a:sym typeface="Times New Roman"/>
              </a:rPr>
              <a:t>Veterinary Science</a:t>
            </a:r>
            <a:endParaRPr dirty="0"/>
          </a:p>
          <a:p>
            <a:pPr marL="742950" marR="0" lvl="1" indent="-107950" algn="l" rtl="0">
              <a:spcBef>
                <a:spcPts val="560"/>
              </a:spcBef>
              <a:spcAft>
                <a:spcPts val="0"/>
              </a:spcAft>
              <a:buClr>
                <a:schemeClr val="dk1"/>
              </a:buClr>
              <a:buSzPts val="2800"/>
              <a:buFont typeface="Arial"/>
              <a:buNone/>
            </a:pPr>
            <a:endParaRPr sz="2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Further Materials/Info</a:t>
            </a:r>
            <a:endParaRPr/>
          </a:p>
        </p:txBody>
      </p:sp>
      <p:sp>
        <p:nvSpPr>
          <p:cNvPr id="521" name="Shape 521"/>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This PowerPoint and others will be available to you after today</a:t>
            </a:r>
            <a:endParaRPr dirty="0"/>
          </a:p>
          <a:p>
            <a:pPr marL="342900" marR="0" lvl="0" indent="-342900" algn="l" rtl="0">
              <a:lnSpc>
                <a:spcPct val="90000"/>
              </a:lnSpc>
              <a:spcBef>
                <a:spcPts val="640"/>
              </a:spcBef>
              <a:spcAft>
                <a:spcPts val="0"/>
              </a:spcAft>
              <a:buClr>
                <a:schemeClr val="dk1"/>
              </a:buClr>
              <a:buSzPts val="3200"/>
              <a:buFont typeface="Arial"/>
              <a:buChar char="•"/>
            </a:pPr>
            <a:r>
              <a:rPr lang="en-US" sz="3200" b="0" i="0" u="none" strike="noStrike" cap="none" dirty="0">
                <a:solidFill>
                  <a:schemeClr val="dk1"/>
                </a:solidFill>
                <a:latin typeface="Times New Roman"/>
                <a:ea typeface="Times New Roman"/>
                <a:cs typeface="Times New Roman"/>
                <a:sym typeface="Times New Roman"/>
              </a:rPr>
              <a:t>Many of the posters you see here and at today’s workshop are available for free at the ME CDC website:</a:t>
            </a:r>
            <a:endParaRPr dirty="0"/>
          </a:p>
          <a:p>
            <a:pPr marL="0" marR="0" lvl="0" indent="0" algn="l" rtl="0">
              <a:lnSpc>
                <a:spcPct val="90000"/>
              </a:lnSpc>
              <a:spcBef>
                <a:spcPts val="640"/>
              </a:spcBef>
              <a:spcAft>
                <a:spcPts val="0"/>
              </a:spcAft>
              <a:buClr>
                <a:schemeClr val="dk1"/>
              </a:buClr>
              <a:buSzPts val="3200"/>
              <a:buFont typeface="Arial"/>
              <a:buNone/>
            </a:pPr>
            <a:r>
              <a:rPr lang="en-US" sz="3200" b="0" i="0" u="sng" strike="noStrike" cap="none" dirty="0">
                <a:solidFill>
                  <a:schemeClr val="hlink"/>
                </a:solidFill>
                <a:latin typeface="Times New Roman"/>
                <a:ea typeface="Times New Roman"/>
                <a:cs typeface="Times New Roman"/>
                <a:sym typeface="Times New Roman"/>
                <a:hlinkClick r:id="rId3"/>
              </a:rPr>
              <a:t>http://www.maine.gov/dhhs/mecdc/infectious-disease/epi/order-form-wn.shtml</a:t>
            </a:r>
            <a:endParaRPr sz="3200" b="0" i="0" u="none" strike="noStrike" cap="none" dirty="0">
              <a:solidFill>
                <a:schemeClr val="dk1"/>
              </a:solidFill>
              <a:latin typeface="Times New Roman"/>
              <a:ea typeface="Times New Roman"/>
              <a:cs typeface="Times New Roman"/>
              <a:sym typeface="Times New Roman"/>
            </a:endParaRPr>
          </a:p>
          <a:p>
            <a:pPr marL="342900" marR="0" lvl="0" indent="-342900" algn="l" rtl="0">
              <a:lnSpc>
                <a:spcPct val="90000"/>
              </a:lnSpc>
              <a:spcBef>
                <a:spcPts val="640"/>
              </a:spcBef>
              <a:spcAft>
                <a:spcPts val="0"/>
              </a:spcAft>
              <a:buClr>
                <a:schemeClr val="dk1"/>
              </a:buClr>
              <a:buSzPts val="3200"/>
              <a:buFont typeface="Arial"/>
              <a:buChar char="•"/>
            </a:pPr>
            <a:r>
              <a:rPr lang="en-US" sz="3200" b="0" i="1" u="none" strike="noStrike" cap="none" dirty="0">
                <a:solidFill>
                  <a:schemeClr val="dk1"/>
                </a:solidFill>
                <a:latin typeface="Times New Roman"/>
                <a:ea typeface="Times New Roman"/>
                <a:cs typeface="Times New Roman"/>
                <a:sym typeface="Times New Roman"/>
              </a:rPr>
              <a:t>See “Resources” handout for more</a:t>
            </a:r>
            <a:endParaRPr dirty="0"/>
          </a:p>
          <a:p>
            <a:pPr marL="401638" marR="0" lvl="0" indent="-55563" algn="l" rtl="0">
              <a:lnSpc>
                <a:spcPct val="90000"/>
              </a:lnSpc>
              <a:spcBef>
                <a:spcPts val="640"/>
              </a:spcBef>
              <a:spcAft>
                <a:spcPts val="0"/>
              </a:spcAft>
              <a:buClr>
                <a:schemeClr val="dk1"/>
              </a:buClr>
              <a:buSzPts val="3200"/>
              <a:buFont typeface="Arial"/>
              <a:buNone/>
            </a:pPr>
            <a:r>
              <a:rPr lang="en-US" sz="3200" b="0" i="1" u="none" strike="noStrike" cap="none" dirty="0">
                <a:solidFill>
                  <a:schemeClr val="dk1"/>
                </a:solidFill>
                <a:latin typeface="Times New Roman"/>
                <a:ea typeface="Times New Roman"/>
                <a:cs typeface="Times New Roman"/>
                <a:sym typeface="Times New Roman"/>
              </a:rPr>
              <a:t>information</a:t>
            </a:r>
            <a:endParaRPr dirty="0"/>
          </a:p>
        </p:txBody>
      </p:sp>
      <p:sp>
        <p:nvSpPr>
          <p:cNvPr id="522" name="Shape 522"/>
          <p:cNvSpPr txBox="1">
            <a:spLocks noGrp="1"/>
          </p:cNvSpPr>
          <p:nvPr>
            <p:ph type="ftr" idx="11"/>
          </p:nvPr>
        </p:nvSpPr>
        <p:spPr>
          <a:xfrm>
            <a:off x="2971800" y="6356350"/>
            <a:ext cx="3505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sz="1200">
              <a:solidFill>
                <a:srgbClr val="888888"/>
              </a:solidFill>
              <a:latin typeface="Times New Roman"/>
              <a:ea typeface="Times New Roman"/>
              <a:cs typeface="Times New Roman"/>
              <a:sym typeface="Times New Roman"/>
            </a:endParaRPr>
          </a:p>
        </p:txBody>
      </p:sp>
      <p:pic>
        <p:nvPicPr>
          <p:cNvPr id="523" name="Shape 523"/>
          <p:cNvPicPr preferRelativeResize="0"/>
          <p:nvPr/>
        </p:nvPicPr>
        <p:blipFill rotWithShape="1">
          <a:blip r:embed="rId4">
            <a:alphaModFix/>
          </a:blip>
          <a:srcRect/>
          <a:stretch/>
        </p:blipFill>
        <p:spPr>
          <a:xfrm>
            <a:off x="6705600" y="4648200"/>
            <a:ext cx="2007981" cy="256063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266700" y="3007919"/>
            <a:ext cx="8274627" cy="31241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100"/>
              <a:buFont typeface="Arial"/>
              <a:buNone/>
            </a:pPr>
            <a:endParaRPr sz="3100" b="1" i="0" u="none" strike="noStrike" cap="none"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2800"/>
              <a:buFont typeface="Arial"/>
              <a:buNone/>
            </a:pPr>
            <a:r>
              <a:rPr lang="en-US" sz="2800" b="1" i="0" u="none" strike="noStrike" cap="none" dirty="0">
                <a:solidFill>
                  <a:schemeClr val="dk1"/>
                </a:solidFill>
                <a:latin typeface="Times New Roman"/>
                <a:ea typeface="Times New Roman"/>
                <a:cs typeface="Times New Roman"/>
                <a:sym typeface="Times New Roman"/>
              </a:rPr>
              <a:t>Contact Maine CDC or DACF for any questions or more information</a:t>
            </a:r>
          </a:p>
          <a:p>
            <a:pPr marL="0" marR="0" lvl="0" indent="0" algn="ctr" rtl="0">
              <a:spcBef>
                <a:spcPts val="0"/>
              </a:spcBef>
              <a:spcAft>
                <a:spcPts val="0"/>
              </a:spcAft>
              <a:buClr>
                <a:schemeClr val="dk1"/>
              </a:buClr>
              <a:buSzPts val="2800"/>
              <a:buFont typeface="Arial"/>
              <a:buNone/>
            </a:pPr>
            <a:endParaRPr lang="en-US" sz="2800" b="1" dirty="0"/>
          </a:p>
          <a:p>
            <a:pPr marL="0" marR="0" lvl="0" indent="0" algn="ctr" rtl="0">
              <a:spcBef>
                <a:spcPts val="0"/>
              </a:spcBef>
              <a:spcAft>
                <a:spcPts val="0"/>
              </a:spcAft>
              <a:buClr>
                <a:schemeClr val="dk1"/>
              </a:buClr>
              <a:buSzPts val="2800"/>
              <a:buFont typeface="Arial"/>
              <a:buNone/>
            </a:pPr>
            <a:r>
              <a:rPr lang="en-US" sz="2800" b="1" i="0" u="none" strike="noStrike" cap="none" dirty="0">
                <a:solidFill>
                  <a:schemeClr val="dk1"/>
                </a:solidFill>
                <a:latin typeface="Times New Roman"/>
                <a:ea typeface="Times New Roman"/>
                <a:cs typeface="Times New Roman"/>
                <a:sym typeface="Times New Roman"/>
              </a:rPr>
              <a:t>Maine CDC: 1-800-821-5821</a:t>
            </a:r>
          </a:p>
          <a:p>
            <a:pPr marL="0" marR="0" lvl="0" indent="0" algn="ctr" rtl="0">
              <a:spcBef>
                <a:spcPts val="0"/>
              </a:spcBef>
              <a:spcAft>
                <a:spcPts val="0"/>
              </a:spcAft>
              <a:buClr>
                <a:schemeClr val="dk1"/>
              </a:buClr>
              <a:buSzPts val="2800"/>
              <a:buFont typeface="Arial"/>
              <a:buNone/>
            </a:pPr>
            <a:r>
              <a:rPr lang="en-US" sz="2800" b="1" dirty="0"/>
              <a:t>Maine DACF: 207-287-3200</a:t>
            </a:r>
            <a:endParaRPr sz="2800" b="1" i="0" u="none" strike="noStrike" cap="none" dirty="0">
              <a:solidFill>
                <a:schemeClr val="dk1"/>
              </a:solidFill>
              <a:latin typeface="Times New Roman"/>
              <a:ea typeface="Times New Roman"/>
              <a:cs typeface="Times New Roman"/>
              <a:sym typeface="Times New Roman"/>
            </a:endParaRPr>
          </a:p>
          <a:p>
            <a:pPr marL="0" marR="0" lvl="0" indent="0" algn="l" rtl="0">
              <a:spcBef>
                <a:spcPts val="640"/>
              </a:spcBef>
              <a:spcAft>
                <a:spcPts val="0"/>
              </a:spcAft>
              <a:buClr>
                <a:schemeClr val="dk1"/>
              </a:buClr>
              <a:buSzPts val="3200"/>
              <a:buFont typeface="Arial"/>
              <a:buNone/>
            </a:pPr>
            <a:endParaRPr sz="3200" b="1" i="0" u="none" strike="noStrike" cap="none" dirty="0">
              <a:solidFill>
                <a:schemeClr val="dk1"/>
              </a:solidFill>
              <a:latin typeface="Times New Roman"/>
              <a:ea typeface="Times New Roman"/>
              <a:cs typeface="Times New Roman"/>
              <a:sym typeface="Times New Roman"/>
            </a:endParaRPr>
          </a:p>
          <a:p>
            <a:pPr marL="0" marR="0" lvl="0" indent="0" algn="l" rtl="0">
              <a:spcBef>
                <a:spcPts val="640"/>
              </a:spcBef>
              <a:spcAft>
                <a:spcPts val="0"/>
              </a:spcAft>
              <a:buClr>
                <a:schemeClr val="dk1"/>
              </a:buClr>
              <a:buSzPts val="3200"/>
              <a:buFont typeface="Arial"/>
              <a:buNone/>
            </a:pPr>
            <a:endParaRPr sz="3200" b="1" i="0" u="none" strike="noStrike" cap="none" dirty="0">
              <a:solidFill>
                <a:schemeClr val="dk1"/>
              </a:solidFill>
              <a:latin typeface="Times New Roman"/>
              <a:ea typeface="Times New Roman"/>
              <a:cs typeface="Times New Roman"/>
              <a:sym typeface="Times New Roman"/>
            </a:endParaRPr>
          </a:p>
        </p:txBody>
      </p:sp>
      <p:sp>
        <p:nvSpPr>
          <p:cNvPr id="530" name="Shape 530"/>
          <p:cNvSpPr txBox="1">
            <a:spLocks noGrp="1"/>
          </p:cNvSpPr>
          <p:nvPr>
            <p:ph type="ftr" idx="11"/>
          </p:nvPr>
        </p:nvSpPr>
        <p:spPr>
          <a:xfrm>
            <a:off x="3352800" y="6320637"/>
            <a:ext cx="3352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rgbClr val="888888"/>
                </a:solidFill>
                <a:latin typeface="Times New Roman"/>
                <a:ea typeface="Times New Roman"/>
                <a:cs typeface="Times New Roman"/>
                <a:sym typeface="Times New Roman"/>
              </a:rPr>
              <a:t>Maine Center for Disease Control and Prevention</a:t>
            </a:r>
            <a:endParaRPr/>
          </a:p>
        </p:txBody>
      </p:sp>
      <p:sp>
        <p:nvSpPr>
          <p:cNvPr id="531" name="Shape 531"/>
          <p:cNvSpPr/>
          <p:nvPr/>
        </p:nvSpPr>
        <p:spPr>
          <a:xfrm>
            <a:off x="0" y="0"/>
            <a:ext cx="9144000" cy="1716066"/>
          </a:xfrm>
          <a:prstGeom prst="rect">
            <a:avLst/>
          </a:prstGeom>
          <a:solidFill>
            <a:srgbClr val="006666"/>
          </a:solidFill>
          <a:ln w="25400" cap="flat" cmpd="sng">
            <a:solidFill>
              <a:srgbClr val="395E89"/>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dirty="0">
                <a:solidFill>
                  <a:schemeClr val="lt1"/>
                </a:solidFill>
                <a:latin typeface="Times New Roman"/>
                <a:ea typeface="Times New Roman"/>
                <a:cs typeface="Times New Roman"/>
                <a:sym typeface="Times New Roman"/>
              </a:rPr>
              <a:t> THANK YOU!</a:t>
            </a:r>
            <a:endParaRPr dirty="0"/>
          </a:p>
        </p:txBody>
      </p:sp>
      <p:pic>
        <p:nvPicPr>
          <p:cNvPr id="532" name="Shape 532" descr="C:\Users\Jeff.Caulfield\AppData\Local\Microsoft\Windows\Temporary Internet Files\Content.Outlook\J1YXC8IQ\epi_graphic (2).JPG"/>
          <p:cNvPicPr preferRelativeResize="0"/>
          <p:nvPr/>
        </p:nvPicPr>
        <p:blipFill rotWithShape="1">
          <a:blip r:embed="rId3">
            <a:alphaModFix/>
          </a:blip>
          <a:srcRect/>
          <a:stretch/>
        </p:blipFill>
        <p:spPr>
          <a:xfrm>
            <a:off x="7239000" y="5841518"/>
            <a:ext cx="1828800" cy="844244"/>
          </a:xfrm>
          <a:prstGeom prst="rect">
            <a:avLst/>
          </a:prstGeom>
          <a:noFill/>
          <a:ln>
            <a:noFill/>
          </a:ln>
        </p:spPr>
      </p:pic>
      <p:pic>
        <p:nvPicPr>
          <p:cNvPr id="533" name="Shape 533"/>
          <p:cNvPicPr preferRelativeResize="0"/>
          <p:nvPr/>
        </p:nvPicPr>
        <p:blipFill rotWithShape="1">
          <a:blip r:embed="rId4">
            <a:alphaModFix/>
          </a:blip>
          <a:srcRect/>
          <a:stretch/>
        </p:blipFill>
        <p:spPr>
          <a:xfrm>
            <a:off x="152400" y="5886379"/>
            <a:ext cx="2286000" cy="868516"/>
          </a:xfrm>
          <a:prstGeom prst="rect">
            <a:avLst/>
          </a:prstGeom>
          <a:noFill/>
          <a:ln>
            <a:noFill/>
          </a:ln>
        </p:spPr>
      </p:pic>
      <p:pic>
        <p:nvPicPr>
          <p:cNvPr id="7" name="Shape 70"/>
          <p:cNvPicPr preferRelativeResize="0"/>
          <p:nvPr/>
        </p:nvPicPr>
        <p:blipFill rotWithShape="1">
          <a:blip r:embed="rId5">
            <a:alphaModFix/>
          </a:blip>
          <a:srcRect/>
          <a:stretch/>
        </p:blipFill>
        <p:spPr>
          <a:xfrm>
            <a:off x="3788585" y="1904585"/>
            <a:ext cx="1809315" cy="1379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What IS a zoonotic disease?</a:t>
            </a:r>
            <a:endParaRPr/>
          </a:p>
        </p:txBody>
      </p:sp>
      <p:sp>
        <p:nvSpPr>
          <p:cNvPr id="108" name="Shape 108"/>
          <p:cNvSpPr txBox="1">
            <a:spLocks noGrp="1"/>
          </p:cNvSpPr>
          <p:nvPr>
            <p:ph type="body" idx="1"/>
          </p:nvPr>
        </p:nvSpPr>
        <p:spPr>
          <a:xfrm>
            <a:off x="457200" y="1676400"/>
            <a:ext cx="5257800" cy="489813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2800" b="0" i="0" u="none" strike="noStrike" cap="none" dirty="0">
                <a:solidFill>
                  <a:schemeClr val="dk1"/>
                </a:solidFill>
                <a:latin typeface="Times New Roman"/>
                <a:ea typeface="Times New Roman"/>
                <a:cs typeface="Times New Roman"/>
                <a:sym typeface="Times New Roman"/>
              </a:rPr>
              <a:t>Zoonotic diseases are diseases which can be spread between animals and humans </a:t>
            </a:r>
          </a:p>
          <a:p>
            <a:pPr marL="800100" lvl="1" indent="-342900">
              <a:spcBef>
                <a:spcPts val="0"/>
              </a:spcBef>
              <a:buSzPts val="3200"/>
              <a:buFont typeface="Arial"/>
              <a:buChar char="•"/>
            </a:pPr>
            <a:r>
              <a:rPr lang="en-US" sz="2400" dirty="0"/>
              <a:t>¾ of all human infectious diseases originated from animals </a:t>
            </a:r>
          </a:p>
          <a:p>
            <a:pPr marL="800100" lvl="1" indent="-342900">
              <a:spcBef>
                <a:spcPts val="0"/>
              </a:spcBef>
              <a:buSzPts val="3200"/>
              <a:buFont typeface="Arial"/>
              <a:buChar char="•"/>
            </a:pPr>
            <a:r>
              <a:rPr lang="en-US" sz="2400" dirty="0"/>
              <a:t>½ of all diseases are zoonotic</a:t>
            </a:r>
            <a:endParaRPr sz="2400" dirty="0"/>
          </a:p>
          <a:p>
            <a:pPr marL="342900" marR="0" lvl="0" indent="-342900" algn="l" rtl="0">
              <a:spcBef>
                <a:spcPts val="640"/>
              </a:spcBef>
              <a:spcAft>
                <a:spcPts val="0"/>
              </a:spcAft>
              <a:buClr>
                <a:srgbClr val="00B050"/>
              </a:buClr>
              <a:buSzPts val="3200"/>
              <a:buFont typeface="Arial"/>
              <a:buChar char="•"/>
            </a:pPr>
            <a:r>
              <a:rPr lang="en-US" sz="2800" b="1" i="1" u="none" strike="noStrike" cap="none" dirty="0">
                <a:solidFill>
                  <a:srgbClr val="00B050"/>
                </a:solidFill>
                <a:latin typeface="Times New Roman"/>
                <a:ea typeface="Times New Roman"/>
                <a:cs typeface="Times New Roman"/>
                <a:sym typeface="Times New Roman"/>
              </a:rPr>
              <a:t>Prevention is key </a:t>
            </a:r>
            <a:endParaRPr sz="2800" dirty="0"/>
          </a:p>
          <a:p>
            <a:pPr marL="342900" marR="0" lvl="0" indent="-342900" algn="l" rtl="0">
              <a:spcBef>
                <a:spcPts val="640"/>
              </a:spcBef>
              <a:spcAft>
                <a:spcPts val="0"/>
              </a:spcAft>
              <a:buClr>
                <a:schemeClr val="dk1"/>
              </a:buClr>
              <a:buSzPts val="3200"/>
              <a:buFont typeface="Arial"/>
              <a:buChar char="•"/>
            </a:pPr>
            <a:r>
              <a:rPr lang="en-US" sz="2800" b="0" i="0" u="none" strike="noStrike" cap="none" dirty="0">
                <a:solidFill>
                  <a:schemeClr val="dk1"/>
                </a:solidFill>
                <a:latin typeface="Times New Roman"/>
                <a:ea typeface="Times New Roman"/>
                <a:cs typeface="Times New Roman"/>
                <a:sym typeface="Times New Roman"/>
              </a:rPr>
              <a:t>Younger kids, older adults, immunocompromised individuals are most at risk </a:t>
            </a:r>
            <a:endParaRPr sz="2800" dirty="0"/>
          </a:p>
        </p:txBody>
      </p:sp>
      <p:pic>
        <p:nvPicPr>
          <p:cNvPr id="109" name="Shape 109"/>
          <p:cNvPicPr preferRelativeResize="0"/>
          <p:nvPr/>
        </p:nvPicPr>
        <p:blipFill rotWithShape="1">
          <a:blip r:embed="rId3">
            <a:alphaModFix/>
          </a:blip>
          <a:srcRect/>
          <a:stretch/>
        </p:blipFill>
        <p:spPr>
          <a:xfrm>
            <a:off x="5715000" y="1981200"/>
            <a:ext cx="3166170" cy="3127885"/>
          </a:xfrm>
          <a:prstGeom prst="rect">
            <a:avLst/>
          </a:prstGeom>
          <a:noFill/>
          <a:ln>
            <a:noFill/>
          </a:ln>
        </p:spPr>
      </p:pic>
      <p:sp>
        <p:nvSpPr>
          <p:cNvPr id="110" name="Shape 110"/>
          <p:cNvSpPr txBox="1"/>
          <p:nvPr/>
        </p:nvSpPr>
        <p:spPr>
          <a:xfrm>
            <a:off x="5851071" y="4893641"/>
            <a:ext cx="293757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u="none" strike="noStrike" cap="none">
                <a:solidFill>
                  <a:schemeClr val="dk1"/>
                </a:solidFill>
                <a:latin typeface="Times New Roman"/>
                <a:ea typeface="Times New Roman"/>
                <a:cs typeface="Times New Roman"/>
                <a:sym typeface="Times New Roman"/>
              </a:rPr>
              <a:t>http://dhhr.wv.gov/oeps/disease/Zoonosis/Pages/default.aspx</a:t>
            </a:r>
            <a:endParaRPr sz="8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7" name="Shape 117"/>
          <p:cNvPicPr preferRelativeResize="0"/>
          <p:nvPr/>
        </p:nvPicPr>
        <p:blipFill rotWithShape="1">
          <a:blip r:embed="rId3">
            <a:alphaModFix/>
          </a:blip>
          <a:srcRect/>
          <a:stretch/>
        </p:blipFill>
        <p:spPr>
          <a:xfrm>
            <a:off x="2867772" y="1453804"/>
            <a:ext cx="3430266" cy="1518929"/>
          </a:xfrm>
          <a:prstGeom prst="rect">
            <a:avLst/>
          </a:prstGeom>
          <a:noFill/>
          <a:ln>
            <a:noFill/>
          </a:ln>
        </p:spPr>
      </p:pic>
      <p:pic>
        <p:nvPicPr>
          <p:cNvPr id="118" name="Shape 118" descr="PHIL Image 16877"/>
          <p:cNvPicPr preferRelativeResize="0"/>
          <p:nvPr/>
        </p:nvPicPr>
        <p:blipFill rotWithShape="1">
          <a:blip r:embed="rId4">
            <a:alphaModFix/>
          </a:blip>
          <a:srcRect/>
          <a:stretch/>
        </p:blipFill>
        <p:spPr>
          <a:xfrm>
            <a:off x="6298038" y="1453804"/>
            <a:ext cx="1171310" cy="1518927"/>
          </a:xfrm>
          <a:prstGeom prst="rect">
            <a:avLst/>
          </a:prstGeom>
          <a:noFill/>
          <a:ln>
            <a:noFill/>
          </a:ln>
        </p:spPr>
      </p:pic>
      <p:pic>
        <p:nvPicPr>
          <p:cNvPr id="119" name="Shape 119" descr="PHIL Image 16870"/>
          <p:cNvPicPr preferRelativeResize="0"/>
          <p:nvPr/>
        </p:nvPicPr>
        <p:blipFill rotWithShape="1">
          <a:blip r:embed="rId5">
            <a:alphaModFix/>
          </a:blip>
          <a:srcRect/>
          <a:stretch/>
        </p:blipFill>
        <p:spPr>
          <a:xfrm>
            <a:off x="0" y="1453805"/>
            <a:ext cx="1335442" cy="1518927"/>
          </a:xfrm>
          <a:prstGeom prst="rect">
            <a:avLst/>
          </a:prstGeom>
          <a:noFill/>
          <a:ln>
            <a:noFill/>
          </a:ln>
        </p:spPr>
      </p:pic>
      <p:pic>
        <p:nvPicPr>
          <p:cNvPr id="120" name="Shape 120"/>
          <p:cNvPicPr preferRelativeResize="0"/>
          <p:nvPr/>
        </p:nvPicPr>
        <p:blipFill rotWithShape="1">
          <a:blip r:embed="rId6">
            <a:alphaModFix/>
          </a:blip>
          <a:srcRect/>
          <a:stretch/>
        </p:blipFill>
        <p:spPr>
          <a:xfrm>
            <a:off x="7469348" y="1449212"/>
            <a:ext cx="1674652" cy="1659747"/>
          </a:xfrm>
          <a:prstGeom prst="rect">
            <a:avLst/>
          </a:prstGeom>
          <a:noFill/>
          <a:ln>
            <a:noFill/>
          </a:ln>
        </p:spPr>
      </p:pic>
      <p:pic>
        <p:nvPicPr>
          <p:cNvPr id="121" name="Shape 121"/>
          <p:cNvPicPr preferRelativeResize="0"/>
          <p:nvPr/>
        </p:nvPicPr>
        <p:blipFill rotWithShape="1">
          <a:blip r:embed="rId7">
            <a:alphaModFix/>
          </a:blip>
          <a:srcRect/>
          <a:stretch/>
        </p:blipFill>
        <p:spPr>
          <a:xfrm>
            <a:off x="1335442" y="1453804"/>
            <a:ext cx="1561174" cy="1518927"/>
          </a:xfrm>
          <a:prstGeom prst="rect">
            <a:avLst/>
          </a:prstGeom>
          <a:noFill/>
          <a:ln>
            <a:noFill/>
          </a:ln>
        </p:spPr>
      </p:pic>
      <p:sp>
        <p:nvSpPr>
          <p:cNvPr id="122" name="Shape 122"/>
          <p:cNvSpPr txBox="1"/>
          <p:nvPr/>
        </p:nvSpPr>
        <p:spPr>
          <a:xfrm>
            <a:off x="0" y="990600"/>
            <a:ext cx="898368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Times New Roman"/>
                <a:ea typeface="Times New Roman"/>
                <a:cs typeface="Times New Roman"/>
                <a:sym typeface="Times New Roman"/>
              </a:rPr>
              <a:t>Campylobacter  |  Influenza   |              Cryptosporidiosis            | Salmonella |     </a:t>
            </a:r>
            <a:r>
              <a:rPr lang="en-US" sz="1800" b="1" dirty="0" err="1">
                <a:solidFill>
                  <a:schemeClr val="dk1"/>
                </a:solidFill>
                <a:latin typeface="Times New Roman"/>
                <a:ea typeface="Times New Roman"/>
                <a:cs typeface="Times New Roman"/>
                <a:sym typeface="Times New Roman"/>
              </a:rPr>
              <a:t>Ascaris</a:t>
            </a:r>
            <a:r>
              <a:rPr lang="en-US" sz="1800" b="1" dirty="0">
                <a:solidFill>
                  <a:schemeClr val="dk1"/>
                </a:solidFill>
                <a:latin typeface="Times New Roman"/>
                <a:ea typeface="Times New Roman"/>
                <a:cs typeface="Times New Roman"/>
                <a:sym typeface="Times New Roman"/>
              </a:rPr>
              <a:t>  </a:t>
            </a:r>
            <a:endParaRPr dirty="0"/>
          </a:p>
        </p:txBody>
      </p:sp>
      <p:sp>
        <p:nvSpPr>
          <p:cNvPr id="116" name="Shape 116"/>
          <p:cNvSpPr txBox="1">
            <a:spLocks noGrp="1"/>
          </p:cNvSpPr>
          <p:nvPr>
            <p:ph type="title"/>
          </p:nvPr>
        </p:nvSpPr>
        <p:spPr>
          <a:xfrm>
            <a:off x="0" y="2972732"/>
            <a:ext cx="9144000" cy="2222500"/>
          </a:xfrm>
          <a:prstGeom prst="rect">
            <a:avLst/>
          </a:prstGeom>
          <a:solidFill>
            <a:srgbClr val="006666"/>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6480"/>
              <a:buFont typeface="Times New Roman"/>
              <a:buNone/>
            </a:pPr>
            <a:r>
              <a:rPr lang="en-US" sz="6480" b="1" i="0" u="none" strike="noStrike" cap="none">
                <a:solidFill>
                  <a:schemeClr val="lt1"/>
                </a:solidFill>
                <a:latin typeface="Times New Roman"/>
                <a:ea typeface="Times New Roman"/>
                <a:cs typeface="Times New Roman"/>
                <a:sym typeface="Times New Roman"/>
              </a:rPr>
              <a:t>MEET…THE </a:t>
            </a:r>
            <a:r>
              <a:rPr lang="en-US" sz="6480" b="1" i="0" u="none" strike="noStrike" cap="none">
                <a:solidFill>
                  <a:srgbClr val="00B0F0"/>
                </a:solidFill>
                <a:latin typeface="Times New Roman"/>
                <a:ea typeface="Times New Roman"/>
                <a:cs typeface="Times New Roman"/>
                <a:sym typeface="Times New Roman"/>
              </a:rPr>
              <a:t>PATHOGENS</a:t>
            </a:r>
            <a:endParaRPr sz="6480" b="1" i="0" u="none" strike="noStrike" cap="none">
              <a:solidFill>
                <a:srgbClr val="00B0F0"/>
              </a:solidFill>
              <a:latin typeface="Algerian"/>
              <a:ea typeface="Algerian"/>
              <a:cs typeface="Algerian"/>
              <a:sym typeface="Algeri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959"/>
              <a:buFont typeface="Times New Roman"/>
              <a:buNone/>
            </a:pPr>
            <a:r>
              <a:rPr lang="en-US" sz="3959" b="0" i="0" u="none" strike="noStrike" cap="none">
                <a:solidFill>
                  <a:schemeClr val="lt1"/>
                </a:solidFill>
                <a:latin typeface="Times New Roman"/>
                <a:ea typeface="Times New Roman"/>
                <a:cs typeface="Times New Roman"/>
                <a:sym typeface="Times New Roman"/>
              </a:rPr>
              <a:t>What diseases are the highest risk at a fair/farm?</a:t>
            </a:r>
            <a:endParaRPr/>
          </a:p>
        </p:txBody>
      </p:sp>
      <p:sp>
        <p:nvSpPr>
          <p:cNvPr id="129" name="Shape 129"/>
          <p:cNvSpPr txBox="1">
            <a:spLocks noGrp="1"/>
          </p:cNvSpPr>
          <p:nvPr>
            <p:ph type="body" idx="1"/>
          </p:nvPr>
        </p:nvSpPr>
        <p:spPr>
          <a:xfrm>
            <a:off x="304800" y="1524000"/>
            <a:ext cx="8458200" cy="47243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endParaRPr sz="3200" b="0" i="0" u="none" strike="noStrike" cap="none">
              <a:solidFill>
                <a:schemeClr val="dk1"/>
              </a:solidFill>
              <a:latin typeface="Times New Roman"/>
              <a:ea typeface="Times New Roman"/>
              <a:cs typeface="Times New Roman"/>
              <a:sym typeface="Times New Roman"/>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Influenza</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Cryptosporidiosis </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Campylobacteriosis</a:t>
            </a:r>
            <a:endParaRPr sz="3200" b="0" i="0" u="none" strike="noStrike" cap="none">
              <a:solidFill>
                <a:schemeClr val="dk1"/>
              </a:solidFill>
              <a:latin typeface="Times New Roman"/>
              <a:ea typeface="Times New Roman"/>
              <a:cs typeface="Times New Roman"/>
              <a:sym typeface="Times New Roman"/>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Salmonellosis</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E. coli infection</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Times New Roman"/>
                <a:ea typeface="Times New Roman"/>
                <a:cs typeface="Times New Roman"/>
                <a:sym typeface="Times New Roman"/>
              </a:rPr>
              <a:t>Ascaris infection</a:t>
            </a:r>
            <a:endParaRPr/>
          </a:p>
        </p:txBody>
      </p:sp>
      <p:pic>
        <p:nvPicPr>
          <p:cNvPr id="130" name="Shape 130"/>
          <p:cNvPicPr preferRelativeResize="0"/>
          <p:nvPr/>
        </p:nvPicPr>
        <p:blipFill rotWithShape="1">
          <a:blip r:embed="rId3">
            <a:alphaModFix/>
          </a:blip>
          <a:srcRect/>
          <a:stretch/>
        </p:blipFill>
        <p:spPr>
          <a:xfrm>
            <a:off x="5257800" y="1676400"/>
            <a:ext cx="3056964" cy="472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
        <p:cNvGrpSpPr/>
        <p:nvPr/>
      </p:nvGrpSpPr>
      <p:grpSpPr>
        <a:xfrm>
          <a:off x="0" y="0"/>
          <a:ext cx="0" cy="0"/>
          <a:chOff x="0" y="0"/>
          <a:chExt cx="0" cy="0"/>
        </a:xfrm>
      </p:grpSpPr>
      <p:pic>
        <p:nvPicPr>
          <p:cNvPr id="136" name="Shape 136" descr="Photo: Flu virus"/>
          <p:cNvPicPr preferRelativeResize="0"/>
          <p:nvPr/>
        </p:nvPicPr>
        <p:blipFill rotWithShape="1">
          <a:blip r:embed="rId3">
            <a:alphaModFix/>
          </a:blip>
          <a:srcRect/>
          <a:stretch/>
        </p:blipFill>
        <p:spPr>
          <a:xfrm>
            <a:off x="990600" y="1258887"/>
            <a:ext cx="7315200" cy="5486400"/>
          </a:xfrm>
          <a:prstGeom prst="rect">
            <a:avLst/>
          </a:prstGeom>
          <a:noFill/>
          <a:ln>
            <a:noFill/>
          </a:ln>
        </p:spPr>
      </p:pic>
      <p:sp>
        <p:nvSpPr>
          <p:cNvPr id="137" name="Shape 137"/>
          <p:cNvSpPr txBox="1">
            <a:spLocks noGrp="1"/>
          </p:cNvSpPr>
          <p:nvPr>
            <p:ph type="title"/>
          </p:nvPr>
        </p:nvSpPr>
        <p:spPr>
          <a:xfrm>
            <a:off x="0" y="0"/>
            <a:ext cx="9144000" cy="1249362"/>
          </a:xfrm>
          <a:prstGeom prst="rect">
            <a:avLst/>
          </a:prstGeom>
          <a:solidFill>
            <a:srgbClr val="00666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4400"/>
              <a:buFont typeface="Times New Roman"/>
              <a:buNone/>
            </a:pPr>
            <a:r>
              <a:rPr lang="en-US" sz="4400" b="0" i="0" u="none" strike="noStrike" cap="none">
                <a:solidFill>
                  <a:schemeClr val="lt1"/>
                </a:solidFill>
                <a:latin typeface="Times New Roman"/>
                <a:ea typeface="Times New Roman"/>
                <a:cs typeface="Times New Roman"/>
                <a:sym typeface="Times New Roman"/>
              </a:rPr>
              <a:t>Respiratory Illnesses</a:t>
            </a:r>
            <a:endParaRPr/>
          </a:p>
        </p:txBody>
      </p:sp>
    </p:spTree>
  </p:cSld>
  <p:clrMapOvr>
    <a:masterClrMapping/>
  </p:clrMapOvr>
</p:sld>
</file>

<file path=ppt/theme/theme1.xml><?xml version="1.0" encoding="utf-8"?>
<a:theme xmlns:a="http://schemas.openxmlformats.org/drawingml/2006/main" name="Maine CDC ID Epi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2427</TotalTime>
  <Words>8381</Words>
  <Application>Microsoft Macintosh PowerPoint</Application>
  <PresentationFormat>On-screen Show (4:3)</PresentationFormat>
  <Paragraphs>644</Paragraphs>
  <Slides>54</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Algerian</vt:lpstr>
      <vt:lpstr>Arial</vt:lpstr>
      <vt:lpstr>Calibri</vt:lpstr>
      <vt:lpstr>Times New Roman</vt:lpstr>
      <vt:lpstr>Maine CDC ID Epi Template</vt:lpstr>
      <vt:lpstr>Healthy Animals, Healthy People</vt:lpstr>
      <vt:lpstr>Overview/Agenda</vt:lpstr>
      <vt:lpstr>Project Goals &amp; Purpose</vt:lpstr>
      <vt:lpstr>One Health Triad</vt:lpstr>
      <vt:lpstr>Glossary</vt:lpstr>
      <vt:lpstr>What IS a zoonotic disease?</vt:lpstr>
      <vt:lpstr>MEET…THE PATHOGENS</vt:lpstr>
      <vt:lpstr>What diseases are the highest risk at a fair/farm?</vt:lpstr>
      <vt:lpstr>Respiratory Illnesses</vt:lpstr>
      <vt:lpstr>Influenza – what is it? </vt:lpstr>
      <vt:lpstr>Who gets the flu?</vt:lpstr>
      <vt:lpstr>Why is the flu so dangerous?</vt:lpstr>
      <vt:lpstr>PowerPoint Presentation</vt:lpstr>
      <vt:lpstr>Influenza Signs and Symptoms</vt:lpstr>
      <vt:lpstr>Influenza Signs and Symptoms in Pigs </vt:lpstr>
      <vt:lpstr>Influenza Signs and Symptoms in Birds</vt:lpstr>
      <vt:lpstr>Concerns with Avian Influenza </vt:lpstr>
      <vt:lpstr>Everyday Prevention of Influenza </vt:lpstr>
      <vt:lpstr>Prevention of influenza in birds</vt:lpstr>
      <vt:lpstr>Prevention of influenza in swine</vt:lpstr>
      <vt:lpstr>PowerPoint Presentation</vt:lpstr>
      <vt:lpstr>I think I or my animal is sick.  What do I do? </vt:lpstr>
      <vt:lpstr>Questions?</vt:lpstr>
      <vt:lpstr>ENTERIC ILLNESSES</vt:lpstr>
      <vt:lpstr>What is an enteric illness/disease?</vt:lpstr>
      <vt:lpstr>Signs and Symptoms of Enteric Illnesses in Humans</vt:lpstr>
      <vt:lpstr>Campylobacter</vt:lpstr>
      <vt:lpstr>Campylobacter </vt:lpstr>
      <vt:lpstr>Cryptosporidium</vt:lpstr>
      <vt:lpstr>Cryptosporidiosis </vt:lpstr>
      <vt:lpstr>E. coli (STEC)</vt:lpstr>
      <vt:lpstr>Shiga Toxin-Producing E. coli</vt:lpstr>
      <vt:lpstr>Salmonella</vt:lpstr>
      <vt:lpstr>Salmonella</vt:lpstr>
      <vt:lpstr>Ascaris</vt:lpstr>
      <vt:lpstr>Ascaris </vt:lpstr>
      <vt:lpstr>Ascaris from a 4 yr old in Maine!</vt:lpstr>
      <vt:lpstr>Prevention of Enteric Diseases</vt:lpstr>
      <vt:lpstr>PowerPoint Presentation</vt:lpstr>
      <vt:lpstr>Questions?</vt:lpstr>
      <vt:lpstr>How to wash your hands</vt:lpstr>
      <vt:lpstr>Takeaway:  </vt:lpstr>
      <vt:lpstr>Zoonotic Disease &amp; The Public </vt:lpstr>
      <vt:lpstr>Well if all this is true.. Why haven’t I gotten sick? </vt:lpstr>
      <vt:lpstr>Biosecurity: ”What” and “Why”</vt:lpstr>
      <vt:lpstr>PowerPoint Presentation</vt:lpstr>
      <vt:lpstr>Biosecurity at the Farm</vt:lpstr>
      <vt:lpstr>Biosecurity at the Fair </vt:lpstr>
      <vt:lpstr>Biosecurity at the Fair cont. </vt:lpstr>
      <vt:lpstr>Quarantine </vt:lpstr>
      <vt:lpstr>Questions?</vt:lpstr>
      <vt:lpstr>Careers in Public Health</vt:lpstr>
      <vt:lpstr>Further Materials/Info</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Animals, Healthy People</dc:title>
  <dc:creator>Mackenzie, Johanna</dc:creator>
  <cp:lastModifiedBy>Brooke Chase</cp:lastModifiedBy>
  <cp:revision>30</cp:revision>
  <cp:lastPrinted>2018-05-15T20:27:08Z</cp:lastPrinted>
  <dcterms:modified xsi:type="dcterms:W3CDTF">2018-06-06T01:40:11Z</dcterms:modified>
</cp:coreProperties>
</file>